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ibre Baskerville" panose="02000000000000000000" pitchFamily="2" charset="0"/>
      <p:regular r:id="rId29"/>
      <p:bold r:id="rId30"/>
      <p:italic r:id="rId31"/>
    </p:embeddedFont>
    <p:embeddedFont>
      <p:font typeface="Libre Franklin Light" panose="020F03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p:scale>
          <a:sx n="104" d="100"/>
          <a:sy n="104" d="100"/>
        </p:scale>
        <p:origin x="1344" y="4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a0786649f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g23a0786649f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3a0786649f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3a0786649f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a0786649f_2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g23a0786649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a0786649f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23a0786649f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3a0786649f_2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g23a0786649f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a0786649f_2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g23a0786649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3a0786649f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3a0786649f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a0786649f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23a0786649f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3a0786649f_2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23a0786649f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a0786649f_2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g23a0786649f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3a0786649f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g23a0786649f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a0786649f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23a0786649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3a0786649f_2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23a0786649f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a0786649f_2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g23a0786649f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a0786649f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3a0786649f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a0786649f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g23a0786649f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3a0786649f_2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3a0786649f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3a0786649f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3a0786649f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3a0786649f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3a0786649f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3a0786649f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g23a0786649f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3a0786649f_2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23a0786649f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6" name="Google Shape;66;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0" name="Google Shape;80;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hyperlink" Target="https://hc.labnet.sfbu.edu/~henry/npu/classes/introjava/project/slide/title_page.html" TargetMode="External"/><Relationship Id="rId3" Type="http://schemas.openxmlformats.org/officeDocument/2006/relationships/hyperlink" Target="https://hc.labnet.sfbu.edu/~henry/npu/classes/introjava/project/slide/structure.html" TargetMode="External"/><Relationship Id="rId7" Type="http://schemas.openxmlformats.org/officeDocument/2006/relationships/hyperlink" Target="https://hc.labnet.sfbu.edu/~henry/npu/classes/introjava/project/slide/acknowledgement.html"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hc.labnet.sfbu.edu/~henry/npu/classes/capstone/job/slide/portfolio.html" TargetMode="External"/><Relationship Id="rId5" Type="http://schemas.openxmlformats.org/officeDocument/2006/relationships/hyperlink" Target="https://hc.labnet.sfbu.edu/~henry/npu/classes/algorithm/tutorialpoints_dsa/slide/depth_first_traversal.html" TargetMode="External"/><Relationship Id="rId10" Type="http://schemas.openxmlformats.org/officeDocument/2006/relationships/hyperlink" Target="https://hc.labnet.sfbu.edu/~henry/npu/classes/introjava/project/slide/abstract.html" TargetMode="External"/><Relationship Id="rId4" Type="http://schemas.openxmlformats.org/officeDocument/2006/relationships/hyperlink" Target="https://medium.com/tech-life-fun/leet-code-490-the-maze-graphical-explained-python3-solution-b4369bbf4050" TargetMode="External"/><Relationship Id="rId9" Type="http://schemas.openxmlformats.org/officeDocument/2006/relationships/hyperlink" Target="https://hc.labnet.sfbu.edu/~henry/npu/classes/algorithm/graph_alg/slide/maze.html#a2_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7.xml"/><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6.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slide" Target="slide8.xml"/><Relationship Id="rId11" Type="http://schemas.openxmlformats.org/officeDocument/2006/relationships/slide" Target="slide15.xml"/><Relationship Id="rId5" Type="http://schemas.openxmlformats.org/officeDocument/2006/relationships/slide" Target="slide7.xml"/><Relationship Id="rId15" Type="http://schemas.openxmlformats.org/officeDocument/2006/relationships/slide" Target="slide19.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4"/>
        <p:cNvGrpSpPr/>
        <p:nvPr/>
      </p:nvGrpSpPr>
      <p:grpSpPr>
        <a:xfrm>
          <a:off x="0" y="0"/>
          <a:ext cx="0" cy="0"/>
          <a:chOff x="0" y="0"/>
          <a:chExt cx="0" cy="0"/>
        </a:xfrm>
      </p:grpSpPr>
      <p:sp>
        <p:nvSpPr>
          <p:cNvPr id="95" name="Google Shape;95;p24"/>
          <p:cNvSpPr txBox="1"/>
          <p:nvPr/>
        </p:nvSpPr>
        <p:spPr>
          <a:xfrm>
            <a:off x="1352550" y="200530"/>
            <a:ext cx="5785249" cy="8617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Arial"/>
                <a:ea typeface="Arial"/>
                <a:cs typeface="Arial"/>
                <a:sym typeface="Arial"/>
              </a:rPr>
              <a:t>Algorithm - Breadth First Search -The Maze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96" name="Google Shape;96;p24"/>
          <p:cNvCxnSpPr/>
          <p:nvPr/>
        </p:nvCxnSpPr>
        <p:spPr>
          <a:xfrm rot="-7936">
            <a:off x="5018395" y="691155"/>
            <a:ext cx="4125589" cy="0"/>
          </a:xfrm>
          <a:prstGeom prst="straightConnector1">
            <a:avLst/>
          </a:prstGeom>
          <a:noFill/>
          <a:ln w="38100" cap="flat" cmpd="sng">
            <a:solidFill>
              <a:srgbClr val="FFFFFF"/>
            </a:solidFill>
            <a:prstDash val="solid"/>
            <a:round/>
            <a:headEnd type="none" w="sm" len="sm"/>
            <a:tailEnd type="none" w="sm" len="sm"/>
          </a:ln>
        </p:spPr>
      </p:cxnSp>
      <p:sp>
        <p:nvSpPr>
          <p:cNvPr id="97" name="Google Shape;97;p24"/>
          <p:cNvSpPr txBox="1"/>
          <p:nvPr/>
        </p:nvSpPr>
        <p:spPr>
          <a:xfrm>
            <a:off x="2219324" y="3689902"/>
            <a:ext cx="4724400" cy="1123385"/>
          </a:xfrm>
          <a:prstGeom prst="rect">
            <a:avLst/>
          </a:prstGeom>
          <a:noFill/>
          <a:ln>
            <a:noFill/>
          </a:ln>
        </p:spPr>
        <p:txBody>
          <a:bodyPr spcFirstLastPara="1" wrap="square" lIns="45725" tIns="22850" rIns="45725" bIns="2285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School of Engineering San Francisco Bay University,161,MIssion Falls ln, Fremont, CA 94539</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    July 2023</a:t>
            </a:r>
            <a:endParaRPr sz="700" b="0" i="0" u="none" strike="noStrike" cap="none">
              <a:solidFill>
                <a:srgbClr val="000000"/>
              </a:solidFill>
              <a:latin typeface="Arial"/>
              <a:ea typeface="Arial"/>
              <a:cs typeface="Arial"/>
              <a:sym typeface="Arial"/>
            </a:endParaRPr>
          </a:p>
        </p:txBody>
      </p:sp>
      <p:sp>
        <p:nvSpPr>
          <p:cNvPr id="98" name="Google Shape;98;p24"/>
          <p:cNvSpPr txBox="1"/>
          <p:nvPr/>
        </p:nvSpPr>
        <p:spPr>
          <a:xfrm>
            <a:off x="1695450" y="904781"/>
            <a:ext cx="5442350" cy="907941"/>
          </a:xfrm>
          <a:prstGeom prst="rect">
            <a:avLst/>
          </a:prstGeom>
          <a:noFill/>
          <a:ln>
            <a:noFill/>
          </a:ln>
        </p:spPr>
        <p:txBody>
          <a:bodyPr spcFirstLastPara="1" wrap="square" lIns="45725" tIns="22850" rIns="45725" bIns="2285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A Master Project Submitted to the School of Engineering in Partial Fulfillment for the Degree  of Masters in Computer Science Engineering</a:t>
            </a:r>
            <a:endParaRPr sz="700" b="0" i="0" u="none" strike="noStrike" cap="none">
              <a:solidFill>
                <a:srgbClr val="000000"/>
              </a:solidFill>
              <a:latin typeface="Arial"/>
              <a:ea typeface="Arial"/>
              <a:cs typeface="Arial"/>
              <a:sym typeface="Arial"/>
            </a:endParaRPr>
          </a:p>
        </p:txBody>
      </p:sp>
      <p:sp>
        <p:nvSpPr>
          <p:cNvPr id="99" name="Google Shape;99;p24"/>
          <p:cNvSpPr txBox="1"/>
          <p:nvPr/>
        </p:nvSpPr>
        <p:spPr>
          <a:xfrm>
            <a:off x="2219324" y="2238375"/>
            <a:ext cx="3533776" cy="692497"/>
          </a:xfrm>
          <a:prstGeom prst="rect">
            <a:avLst/>
          </a:prstGeom>
          <a:noFill/>
          <a:ln>
            <a:noFill/>
          </a:ln>
        </p:spPr>
        <p:txBody>
          <a:bodyPr spcFirstLastPara="1" wrap="square" lIns="45725" tIns="22850" rIns="45725" bIns="2285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sz="1400" b="0" i="0" u="none" strike="noStrike" cap="none">
                <a:solidFill>
                  <a:schemeClr val="lt1"/>
                </a:solidFill>
                <a:latin typeface="Arial"/>
                <a:ea typeface="Arial"/>
                <a:cs typeface="Arial"/>
                <a:sym typeface="Arial"/>
              </a:rPr>
              <a:t>By</a:t>
            </a:r>
            <a:br>
              <a:rPr lang="en" sz="1400" b="0" i="0" u="none" strike="noStrike" cap="none">
                <a:solidFill>
                  <a:schemeClr val="lt1"/>
                </a:solidFill>
                <a:latin typeface="Arial"/>
                <a:ea typeface="Arial"/>
                <a:cs typeface="Arial"/>
                <a:sym typeface="Arial"/>
              </a:rPr>
            </a:br>
            <a:r>
              <a:rPr lang="en" sz="1400" b="0" i="0" u="none" strike="noStrike" cap="none">
                <a:solidFill>
                  <a:schemeClr val="lt1"/>
                </a:solidFill>
                <a:latin typeface="Arial"/>
                <a:ea typeface="Arial"/>
                <a:cs typeface="Arial"/>
                <a:sym typeface="Arial"/>
              </a:rPr>
              <a:t>                   Vaishnavi Telrandhe</a:t>
            </a:r>
            <a:endParaRPr sz="1400" b="0" i="0" u="none" strike="noStrike" cap="none">
              <a:solidFill>
                <a:schemeClr val="lt1"/>
              </a:solidFill>
              <a:latin typeface="Arial"/>
              <a:ea typeface="Arial"/>
              <a:cs typeface="Arial"/>
              <a:sym typeface="Arial"/>
            </a:endParaRPr>
          </a:p>
        </p:txBody>
      </p:sp>
      <p:sp>
        <p:nvSpPr>
          <p:cNvPr id="100" name="Google Shape;100;p24"/>
          <p:cNvSpPr txBox="1"/>
          <p:nvPr/>
        </p:nvSpPr>
        <p:spPr>
          <a:xfrm>
            <a:off x="2006201" y="2571750"/>
            <a:ext cx="5131599" cy="692498"/>
          </a:xfrm>
          <a:prstGeom prst="rect">
            <a:avLst/>
          </a:prstGeom>
          <a:noFill/>
          <a:ln>
            <a:noFill/>
          </a:ln>
        </p:spPr>
        <p:txBody>
          <a:bodyPr spcFirstLastPara="1" wrap="square" lIns="45725" tIns="22850" rIns="45725" bIns="2285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Prepared Under the direction of Professor Henry Chang</a:t>
            </a:r>
            <a:endParaRPr sz="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69"/>
        <p:cNvGrpSpPr/>
        <p:nvPr/>
      </p:nvGrpSpPr>
      <p:grpSpPr>
        <a:xfrm>
          <a:off x="0" y="0"/>
          <a:ext cx="0" cy="0"/>
          <a:chOff x="0" y="0"/>
          <a:chExt cx="0" cy="0"/>
        </a:xfrm>
      </p:grpSpPr>
      <p:grpSp>
        <p:nvGrpSpPr>
          <p:cNvPr id="170" name="Google Shape;170;p33"/>
          <p:cNvGrpSpPr/>
          <p:nvPr/>
        </p:nvGrpSpPr>
        <p:grpSpPr>
          <a:xfrm>
            <a:off x="7045363" y="-573924"/>
            <a:ext cx="2741283" cy="2753570"/>
            <a:chOff x="1813" y="0"/>
            <a:chExt cx="809173" cy="812800"/>
          </a:xfrm>
        </p:grpSpPr>
        <p:sp>
          <p:nvSpPr>
            <p:cNvPr id="171" name="Google Shape;171;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2" name="Google Shape;172;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73" name="Google Shape;173;p33"/>
          <p:cNvSpPr txBox="1"/>
          <p:nvPr/>
        </p:nvSpPr>
        <p:spPr>
          <a:xfrm>
            <a:off x="336884" y="396595"/>
            <a:ext cx="5684502"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500"/>
              <a:buFont typeface="Arial"/>
              <a:buNone/>
            </a:pPr>
            <a:r>
              <a:rPr lang="en" sz="4400" b="0" i="0" u="none" strike="noStrike" cap="none">
                <a:solidFill>
                  <a:schemeClr val="lt1"/>
                </a:solidFill>
                <a:latin typeface="Arial"/>
                <a:ea typeface="Arial"/>
                <a:cs typeface="Arial"/>
                <a:sym typeface="Arial"/>
              </a:rPr>
              <a:t>Design</a:t>
            </a:r>
            <a:endParaRPr sz="4400" b="0" i="0" u="none" strike="noStrike" cap="none">
              <a:solidFill>
                <a:schemeClr val="lt1"/>
              </a:solidFill>
              <a:latin typeface="Arial"/>
              <a:ea typeface="Arial"/>
              <a:cs typeface="Arial"/>
              <a:sym typeface="Arial"/>
            </a:endParaRPr>
          </a:p>
        </p:txBody>
      </p:sp>
      <p:cxnSp>
        <p:nvCxnSpPr>
          <p:cNvPr id="174" name="Google Shape;174;p33"/>
          <p:cNvCxnSpPr/>
          <p:nvPr/>
        </p:nvCxnSpPr>
        <p:spPr>
          <a:xfrm>
            <a:off x="0" y="1216783"/>
            <a:ext cx="3334354" cy="0"/>
          </a:xfrm>
          <a:prstGeom prst="straightConnector1">
            <a:avLst/>
          </a:prstGeom>
          <a:noFill/>
          <a:ln w="38100" cap="flat" cmpd="sng">
            <a:solidFill>
              <a:srgbClr val="FFFFFF"/>
            </a:solidFill>
            <a:prstDash val="solid"/>
            <a:round/>
            <a:headEnd type="none" w="sm" len="sm"/>
            <a:tailEnd type="none" w="sm" len="sm"/>
          </a:ln>
        </p:spPr>
      </p:cxnSp>
      <p:sp>
        <p:nvSpPr>
          <p:cNvPr id="175" name="Google Shape;175;p33"/>
          <p:cNvSpPr txBox="1"/>
          <p:nvPr/>
        </p:nvSpPr>
        <p:spPr>
          <a:xfrm>
            <a:off x="168442" y="1802170"/>
            <a:ext cx="8807116" cy="2646858"/>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800" b="0" i="0" u="none" strike="noStrike" cap="none">
                <a:solidFill>
                  <a:srgbClr val="D1D5DB"/>
                </a:solidFill>
                <a:latin typeface="Arial"/>
                <a:ea typeface="Arial"/>
                <a:cs typeface="Arial"/>
                <a:sym typeface="Arial"/>
              </a:rPr>
              <a:t>To solve the Maze problem using an automated approach, we will adopt the Breadth-First Search (BFS) algorithm. The first step involves converting the given Maze into a graph representation. Then using the same graph obtained from the Maze we demonstrate the path from Path 0 to R using Breadth First Search(BFS) and store all visited nodes in a stack.</a:t>
            </a:r>
            <a:endParaRPr/>
          </a:p>
          <a:p>
            <a:pPr marL="0" marR="0" lvl="0" indent="0" algn="l" rtl="0">
              <a:lnSpc>
                <a:spcPct val="100000"/>
              </a:lnSpc>
              <a:spcBef>
                <a:spcPts val="0"/>
              </a:spcBef>
              <a:spcAft>
                <a:spcPts val="0"/>
              </a:spcAft>
              <a:buNone/>
            </a:pPr>
            <a:endParaRPr sz="18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None/>
            </a:pPr>
            <a:r>
              <a:rPr lang="en" sz="1800" b="0" i="0" u="none" strike="noStrike" cap="none">
                <a:solidFill>
                  <a:srgbClr val="D1D5DB"/>
                </a:solidFill>
                <a:latin typeface="Arial"/>
                <a:ea typeface="Arial"/>
                <a:cs typeface="Arial"/>
                <a:sym typeface="Arial"/>
              </a:rPr>
              <a:t>In the subsequent slides, we will delve into the step-by-step process of manually solving the Maze problem. In the upcoming slide there are code snippets and examine the output for various test cases, showcasing the efficiency and accuracy of the BFS approach in tackling the Maze challenge.</a:t>
            </a:r>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79"/>
        <p:cNvGrpSpPr/>
        <p:nvPr/>
      </p:nvGrpSpPr>
      <p:grpSpPr>
        <a:xfrm>
          <a:off x="0" y="0"/>
          <a:ext cx="0" cy="0"/>
          <a:chOff x="0" y="0"/>
          <a:chExt cx="0" cy="0"/>
        </a:xfrm>
      </p:grpSpPr>
      <p:pic>
        <p:nvPicPr>
          <p:cNvPr id="180" name="Google Shape;180;p34" descr="A screenshot of a game&#10;&#10;Description automatically generated"/>
          <p:cNvPicPr preferRelativeResize="0"/>
          <p:nvPr/>
        </p:nvPicPr>
        <p:blipFill rotWithShape="1">
          <a:blip r:embed="rId3">
            <a:alphaModFix/>
          </a:blip>
          <a:srcRect/>
          <a:stretch/>
        </p:blipFill>
        <p:spPr>
          <a:xfrm>
            <a:off x="685800" y="407803"/>
            <a:ext cx="7772400" cy="3947885"/>
          </a:xfrm>
          <a:prstGeom prst="rect">
            <a:avLst/>
          </a:prstGeom>
          <a:noFill/>
          <a:ln>
            <a:noFill/>
          </a:ln>
        </p:spPr>
      </p:pic>
      <p:sp>
        <p:nvSpPr>
          <p:cNvPr id="181" name="Google Shape;181;p34"/>
          <p:cNvSpPr txBox="1"/>
          <p:nvPr/>
        </p:nvSpPr>
        <p:spPr>
          <a:xfrm>
            <a:off x="3804163" y="-105049"/>
            <a:ext cx="174171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200" b="0" i="0" u="none" strike="noStrike" cap="none">
                <a:solidFill>
                  <a:schemeClr val="lt1"/>
                </a:solidFill>
                <a:latin typeface="Arial"/>
                <a:ea typeface="Arial"/>
                <a:cs typeface="Arial"/>
                <a:sym typeface="Arial"/>
              </a:rPr>
              <a:t>Maze</a:t>
            </a:r>
            <a:endParaRPr/>
          </a:p>
        </p:txBody>
      </p:sp>
      <p:sp>
        <p:nvSpPr>
          <p:cNvPr id="182" name="Google Shape;182;p34"/>
          <p:cNvSpPr txBox="1"/>
          <p:nvPr/>
        </p:nvSpPr>
        <p:spPr>
          <a:xfrm>
            <a:off x="1182757" y="4499208"/>
            <a:ext cx="7772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Times"/>
                <a:ea typeface="Times"/>
                <a:cs typeface="Times"/>
                <a:sym typeface="Times"/>
              </a:rPr>
              <a:t>The ball can go through the empty spaces by rolling right, left, up, down, but it won't stop rolling until hitting a wall. When the ball stops, it could choose the next direction.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86"/>
        <p:cNvGrpSpPr/>
        <p:nvPr/>
      </p:nvGrpSpPr>
      <p:grpSpPr>
        <a:xfrm>
          <a:off x="0" y="0"/>
          <a:ext cx="0" cy="0"/>
          <a:chOff x="0" y="0"/>
          <a:chExt cx="0" cy="0"/>
        </a:xfrm>
      </p:grpSpPr>
      <p:pic>
        <p:nvPicPr>
          <p:cNvPr id="187" name="Google Shape;187;p35" descr="A notebook with writing on it&#10;&#10;Description automatically generated"/>
          <p:cNvPicPr preferRelativeResize="0"/>
          <p:nvPr/>
        </p:nvPicPr>
        <p:blipFill rotWithShape="1">
          <a:blip r:embed="rId3">
            <a:alphaModFix/>
          </a:blip>
          <a:srcRect/>
          <a:stretch/>
        </p:blipFill>
        <p:spPr>
          <a:xfrm>
            <a:off x="606397" y="0"/>
            <a:ext cx="3693033" cy="5143500"/>
          </a:xfrm>
          <a:prstGeom prst="rect">
            <a:avLst/>
          </a:prstGeom>
          <a:noFill/>
          <a:ln>
            <a:noFill/>
          </a:ln>
        </p:spPr>
      </p:pic>
      <p:pic>
        <p:nvPicPr>
          <p:cNvPr id="188" name="Google Shape;188;p35" descr="A close-up of a notebook&#10;&#10;Description automatically generated"/>
          <p:cNvPicPr preferRelativeResize="0"/>
          <p:nvPr/>
        </p:nvPicPr>
        <p:blipFill rotWithShape="1">
          <a:blip r:embed="rId4">
            <a:alphaModFix/>
          </a:blip>
          <a:srcRect/>
          <a:stretch/>
        </p:blipFill>
        <p:spPr>
          <a:xfrm>
            <a:off x="5037786" y="0"/>
            <a:ext cx="3712997"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92"/>
        <p:cNvGrpSpPr/>
        <p:nvPr/>
      </p:nvGrpSpPr>
      <p:grpSpPr>
        <a:xfrm>
          <a:off x="0" y="0"/>
          <a:ext cx="0" cy="0"/>
          <a:chOff x="0" y="0"/>
          <a:chExt cx="0" cy="0"/>
        </a:xfrm>
      </p:grpSpPr>
      <p:pic>
        <p:nvPicPr>
          <p:cNvPr id="193" name="Google Shape;193;p36" descr="A close up of a notebook&#10;&#10;Description automatically generated"/>
          <p:cNvPicPr preferRelativeResize="0"/>
          <p:nvPr/>
        </p:nvPicPr>
        <p:blipFill rotWithShape="1">
          <a:blip r:embed="rId3">
            <a:alphaModFix/>
          </a:blip>
          <a:srcRect/>
          <a:stretch/>
        </p:blipFill>
        <p:spPr>
          <a:xfrm>
            <a:off x="175137" y="0"/>
            <a:ext cx="4168263" cy="5143500"/>
          </a:xfrm>
          <a:prstGeom prst="rect">
            <a:avLst/>
          </a:prstGeom>
          <a:noFill/>
          <a:ln>
            <a:noFill/>
          </a:ln>
        </p:spPr>
      </p:pic>
      <p:pic>
        <p:nvPicPr>
          <p:cNvPr id="194" name="Google Shape;194;p36" descr="A close-up of a piece of paper&#10;&#10;Description automatically generated"/>
          <p:cNvPicPr preferRelativeResize="0"/>
          <p:nvPr/>
        </p:nvPicPr>
        <p:blipFill rotWithShape="1">
          <a:blip r:embed="rId4">
            <a:alphaModFix/>
          </a:blip>
          <a:srcRect/>
          <a:stretch/>
        </p:blipFill>
        <p:spPr>
          <a:xfrm>
            <a:off x="4572000" y="1048026"/>
            <a:ext cx="4495800" cy="29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98"/>
        <p:cNvGrpSpPr/>
        <p:nvPr/>
      </p:nvGrpSpPr>
      <p:grpSpPr>
        <a:xfrm>
          <a:off x="0" y="0"/>
          <a:ext cx="0" cy="0"/>
          <a:chOff x="0" y="0"/>
          <a:chExt cx="0" cy="0"/>
        </a:xfrm>
      </p:grpSpPr>
      <p:sp>
        <p:nvSpPr>
          <p:cNvPr id="199" name="Google Shape;199;p37"/>
          <p:cNvSpPr txBox="1"/>
          <p:nvPr/>
        </p:nvSpPr>
        <p:spPr>
          <a:xfrm>
            <a:off x="100360" y="122664"/>
            <a:ext cx="2118732" cy="323166"/>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Source Code:</a:t>
            </a:r>
            <a:endParaRPr sz="700" b="0" i="0" u="none" strike="noStrike" cap="none">
              <a:solidFill>
                <a:srgbClr val="000000"/>
              </a:solidFill>
              <a:latin typeface="Arial"/>
              <a:ea typeface="Arial"/>
              <a:cs typeface="Arial"/>
              <a:sym typeface="Arial"/>
            </a:endParaRPr>
          </a:p>
        </p:txBody>
      </p:sp>
      <p:pic>
        <p:nvPicPr>
          <p:cNvPr id="200" name="Google Shape;200;p37" descr="A screen shot of a computer&#10;&#10;Description automatically generated"/>
          <p:cNvPicPr preferRelativeResize="0"/>
          <p:nvPr/>
        </p:nvPicPr>
        <p:blipFill rotWithShape="1">
          <a:blip r:embed="rId3">
            <a:alphaModFix/>
          </a:blip>
          <a:srcRect/>
          <a:stretch/>
        </p:blipFill>
        <p:spPr>
          <a:xfrm>
            <a:off x="2143823" y="0"/>
            <a:ext cx="689981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04"/>
        <p:cNvGrpSpPr/>
        <p:nvPr/>
      </p:nvGrpSpPr>
      <p:grpSpPr>
        <a:xfrm>
          <a:off x="0" y="0"/>
          <a:ext cx="0" cy="0"/>
          <a:chOff x="0" y="0"/>
          <a:chExt cx="0" cy="0"/>
        </a:xfrm>
      </p:grpSpPr>
      <p:sp>
        <p:nvSpPr>
          <p:cNvPr id="205" name="Google Shape;205;p38"/>
          <p:cNvSpPr txBox="1"/>
          <p:nvPr/>
        </p:nvSpPr>
        <p:spPr>
          <a:xfrm>
            <a:off x="134476" y="171381"/>
            <a:ext cx="3763756" cy="26161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Test Case 1:</a:t>
            </a:r>
            <a:endParaRPr sz="700" b="0" i="0" u="none" strike="noStrike" cap="none">
              <a:solidFill>
                <a:srgbClr val="000000"/>
              </a:solidFill>
              <a:latin typeface="Arial"/>
              <a:ea typeface="Arial"/>
              <a:cs typeface="Arial"/>
              <a:sym typeface="Arial"/>
            </a:endParaRPr>
          </a:p>
        </p:txBody>
      </p:sp>
      <p:pic>
        <p:nvPicPr>
          <p:cNvPr id="206" name="Google Shape;206;p38" descr="A screenshot of a computer program&#10;&#10;Description automatically generated"/>
          <p:cNvPicPr preferRelativeResize="0"/>
          <p:nvPr/>
        </p:nvPicPr>
        <p:blipFill rotWithShape="1">
          <a:blip r:embed="rId3">
            <a:alphaModFix/>
          </a:blip>
          <a:srcRect/>
          <a:stretch/>
        </p:blipFill>
        <p:spPr>
          <a:xfrm>
            <a:off x="163592" y="548704"/>
            <a:ext cx="2225842" cy="1871609"/>
          </a:xfrm>
          <a:prstGeom prst="rect">
            <a:avLst/>
          </a:prstGeom>
          <a:noFill/>
          <a:ln>
            <a:noFill/>
          </a:ln>
        </p:spPr>
      </p:pic>
      <p:sp>
        <p:nvSpPr>
          <p:cNvPr id="207" name="Google Shape;207;p38"/>
          <p:cNvSpPr txBox="1"/>
          <p:nvPr/>
        </p:nvSpPr>
        <p:spPr>
          <a:xfrm>
            <a:off x="3054404" y="129244"/>
            <a:ext cx="2070847" cy="292388"/>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Output:</a:t>
            </a:r>
            <a:endParaRPr sz="700" b="0" i="0" u="none" strike="noStrike" cap="none">
              <a:solidFill>
                <a:srgbClr val="000000"/>
              </a:solidFill>
              <a:latin typeface="Arial"/>
              <a:ea typeface="Arial"/>
              <a:cs typeface="Arial"/>
              <a:sym typeface="Arial"/>
            </a:endParaRPr>
          </a:p>
        </p:txBody>
      </p:sp>
      <p:sp>
        <p:nvSpPr>
          <p:cNvPr id="208" name="Google Shape;208;p38"/>
          <p:cNvSpPr txBox="1"/>
          <p:nvPr/>
        </p:nvSpPr>
        <p:spPr>
          <a:xfrm>
            <a:off x="134476" y="2723187"/>
            <a:ext cx="1335741" cy="26161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Test Case 2:</a:t>
            </a:r>
            <a:endParaRPr sz="700" b="0" i="0" u="none" strike="noStrike" cap="none">
              <a:solidFill>
                <a:srgbClr val="000000"/>
              </a:solidFill>
              <a:latin typeface="Arial"/>
              <a:ea typeface="Arial"/>
              <a:cs typeface="Arial"/>
              <a:sym typeface="Arial"/>
            </a:endParaRPr>
          </a:p>
        </p:txBody>
      </p:sp>
      <p:pic>
        <p:nvPicPr>
          <p:cNvPr id="209" name="Google Shape;209;p38" descr="A screenshot of a computer&#10;&#10;Description automatically generated"/>
          <p:cNvPicPr preferRelativeResize="0"/>
          <p:nvPr/>
        </p:nvPicPr>
        <p:blipFill rotWithShape="1">
          <a:blip r:embed="rId4">
            <a:alphaModFix/>
          </a:blip>
          <a:srcRect/>
          <a:stretch/>
        </p:blipFill>
        <p:spPr>
          <a:xfrm>
            <a:off x="163592" y="3107088"/>
            <a:ext cx="2225842" cy="1865031"/>
          </a:xfrm>
          <a:prstGeom prst="rect">
            <a:avLst/>
          </a:prstGeom>
          <a:noFill/>
          <a:ln>
            <a:noFill/>
          </a:ln>
        </p:spPr>
      </p:pic>
      <p:sp>
        <p:nvSpPr>
          <p:cNvPr id="210" name="Google Shape;210;p38"/>
          <p:cNvSpPr txBox="1"/>
          <p:nvPr/>
        </p:nvSpPr>
        <p:spPr>
          <a:xfrm>
            <a:off x="3054403" y="2622297"/>
            <a:ext cx="1335741" cy="292388"/>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Output</a:t>
            </a:r>
            <a:r>
              <a:rPr lang="en" sz="1400" b="0" i="0" u="none" strike="noStrike" cap="none">
                <a:solidFill>
                  <a:schemeClr val="lt1"/>
                </a:solidFill>
                <a:latin typeface="Arial"/>
                <a:ea typeface="Arial"/>
                <a:cs typeface="Arial"/>
                <a:sym typeface="Arial"/>
              </a:rPr>
              <a:t>:</a:t>
            </a:r>
            <a:endParaRPr sz="700" b="0" i="0" u="none" strike="noStrike" cap="none">
              <a:solidFill>
                <a:srgbClr val="000000"/>
              </a:solidFill>
              <a:latin typeface="Arial"/>
              <a:ea typeface="Arial"/>
              <a:cs typeface="Arial"/>
              <a:sym typeface="Arial"/>
            </a:endParaRPr>
          </a:p>
        </p:txBody>
      </p:sp>
      <p:pic>
        <p:nvPicPr>
          <p:cNvPr id="211" name="Google Shape;211;p38" descr="A screenshot of a computer&#10;&#10;Description automatically generated"/>
          <p:cNvPicPr preferRelativeResize="0"/>
          <p:nvPr/>
        </p:nvPicPr>
        <p:blipFill rotWithShape="1">
          <a:blip r:embed="rId5">
            <a:alphaModFix/>
          </a:blip>
          <a:srcRect/>
          <a:stretch/>
        </p:blipFill>
        <p:spPr>
          <a:xfrm>
            <a:off x="3054403" y="451332"/>
            <a:ext cx="6089597" cy="2094670"/>
          </a:xfrm>
          <a:prstGeom prst="rect">
            <a:avLst/>
          </a:prstGeom>
          <a:noFill/>
          <a:ln>
            <a:noFill/>
          </a:ln>
        </p:spPr>
      </p:pic>
      <p:pic>
        <p:nvPicPr>
          <p:cNvPr id="212" name="Google Shape;212;p38" descr="A screenshot of a computer&#10;&#10;Description automatically generated"/>
          <p:cNvPicPr preferRelativeResize="0"/>
          <p:nvPr/>
        </p:nvPicPr>
        <p:blipFill rotWithShape="1">
          <a:blip r:embed="rId6">
            <a:alphaModFix/>
          </a:blip>
          <a:srcRect/>
          <a:stretch/>
        </p:blipFill>
        <p:spPr>
          <a:xfrm>
            <a:off x="3054403" y="2984797"/>
            <a:ext cx="6089597" cy="20946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16"/>
        <p:cNvGrpSpPr/>
        <p:nvPr/>
      </p:nvGrpSpPr>
      <p:grpSpPr>
        <a:xfrm>
          <a:off x="0" y="0"/>
          <a:ext cx="0" cy="0"/>
          <a:chOff x="0" y="0"/>
          <a:chExt cx="0" cy="0"/>
        </a:xfrm>
      </p:grpSpPr>
      <p:sp>
        <p:nvSpPr>
          <p:cNvPr id="217" name="Google Shape;217;p39"/>
          <p:cNvSpPr txBox="1"/>
          <p:nvPr/>
        </p:nvSpPr>
        <p:spPr>
          <a:xfrm>
            <a:off x="286870" y="519954"/>
            <a:ext cx="1281952" cy="26161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   Test Case 3:</a:t>
            </a:r>
            <a:endParaRPr sz="700" b="0" i="0" u="none" strike="noStrike" cap="none">
              <a:solidFill>
                <a:srgbClr val="000000"/>
              </a:solidFill>
              <a:latin typeface="Arial"/>
              <a:ea typeface="Arial"/>
              <a:cs typeface="Arial"/>
              <a:sym typeface="Arial"/>
            </a:endParaRPr>
          </a:p>
        </p:txBody>
      </p:sp>
      <p:pic>
        <p:nvPicPr>
          <p:cNvPr id="218" name="Google Shape;218;p39" descr="A screenshot of a computer code&#10;&#10;Description automatically generated"/>
          <p:cNvPicPr preferRelativeResize="0"/>
          <p:nvPr/>
        </p:nvPicPr>
        <p:blipFill rotWithShape="1">
          <a:blip r:embed="rId3">
            <a:alphaModFix/>
          </a:blip>
          <a:srcRect/>
          <a:stretch/>
        </p:blipFill>
        <p:spPr>
          <a:xfrm>
            <a:off x="286869" y="1108265"/>
            <a:ext cx="1981200" cy="1910043"/>
          </a:xfrm>
          <a:prstGeom prst="rect">
            <a:avLst/>
          </a:prstGeom>
          <a:noFill/>
          <a:ln>
            <a:noFill/>
          </a:ln>
        </p:spPr>
      </p:pic>
      <p:sp>
        <p:nvSpPr>
          <p:cNvPr id="219" name="Google Shape;219;p39"/>
          <p:cNvSpPr txBox="1"/>
          <p:nvPr/>
        </p:nvSpPr>
        <p:spPr>
          <a:xfrm>
            <a:off x="3003177" y="519954"/>
            <a:ext cx="1568824" cy="292388"/>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Output:</a:t>
            </a:r>
            <a:endParaRPr sz="1600" b="0" i="0" u="none" strike="noStrike" cap="none">
              <a:solidFill>
                <a:srgbClr val="000000"/>
              </a:solidFill>
              <a:latin typeface="Arial"/>
              <a:ea typeface="Arial"/>
              <a:cs typeface="Arial"/>
              <a:sym typeface="Arial"/>
            </a:endParaRPr>
          </a:p>
        </p:txBody>
      </p:sp>
      <p:pic>
        <p:nvPicPr>
          <p:cNvPr id="220" name="Google Shape;220;p39" descr="A screenshot of a computer&#10;&#10;Description automatically generated"/>
          <p:cNvPicPr preferRelativeResize="0"/>
          <p:nvPr/>
        </p:nvPicPr>
        <p:blipFill rotWithShape="1">
          <a:blip r:embed="rId4">
            <a:alphaModFix/>
          </a:blip>
          <a:srcRect/>
          <a:stretch/>
        </p:blipFill>
        <p:spPr>
          <a:xfrm>
            <a:off x="2858947" y="841553"/>
            <a:ext cx="6204030" cy="2688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24"/>
        <p:cNvGrpSpPr/>
        <p:nvPr/>
      </p:nvGrpSpPr>
      <p:grpSpPr>
        <a:xfrm>
          <a:off x="0" y="0"/>
          <a:ext cx="0" cy="0"/>
          <a:chOff x="0" y="0"/>
          <a:chExt cx="0" cy="0"/>
        </a:xfrm>
      </p:grpSpPr>
      <p:sp>
        <p:nvSpPr>
          <p:cNvPr id="225" name="Google Shape;225;p40"/>
          <p:cNvSpPr txBox="1"/>
          <p:nvPr/>
        </p:nvSpPr>
        <p:spPr>
          <a:xfrm>
            <a:off x="200575" y="227672"/>
            <a:ext cx="7306944" cy="44319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500"/>
              <a:buFont typeface="Arial"/>
              <a:buNone/>
            </a:pPr>
            <a:r>
              <a:rPr lang="en" sz="2400" b="0" i="0" u="none" strike="noStrike" cap="none">
                <a:solidFill>
                  <a:schemeClr val="lt1"/>
                </a:solidFill>
                <a:latin typeface="Arial"/>
                <a:ea typeface="Arial"/>
                <a:cs typeface="Arial"/>
                <a:sym typeface="Arial"/>
              </a:rPr>
              <a:t>Enhancement Ideas:</a:t>
            </a:r>
            <a:endParaRPr sz="2400" b="0" i="0" u="none" strike="noStrike" cap="none">
              <a:solidFill>
                <a:schemeClr val="lt1"/>
              </a:solidFill>
              <a:latin typeface="Arial"/>
              <a:ea typeface="Arial"/>
              <a:cs typeface="Arial"/>
              <a:sym typeface="Arial"/>
            </a:endParaRPr>
          </a:p>
        </p:txBody>
      </p:sp>
      <p:cxnSp>
        <p:nvCxnSpPr>
          <p:cNvPr id="226" name="Google Shape;226;p40"/>
          <p:cNvCxnSpPr/>
          <p:nvPr/>
        </p:nvCxnSpPr>
        <p:spPr>
          <a:xfrm>
            <a:off x="0" y="644661"/>
            <a:ext cx="3334354" cy="0"/>
          </a:xfrm>
          <a:prstGeom prst="straightConnector1">
            <a:avLst/>
          </a:prstGeom>
          <a:noFill/>
          <a:ln w="38100" cap="flat" cmpd="sng">
            <a:solidFill>
              <a:srgbClr val="FFFFFF"/>
            </a:solidFill>
            <a:prstDash val="solid"/>
            <a:round/>
            <a:headEnd type="none" w="sm" len="sm"/>
            <a:tailEnd type="none" w="sm" len="sm"/>
          </a:ln>
        </p:spPr>
      </p:cxnSp>
      <p:sp>
        <p:nvSpPr>
          <p:cNvPr id="227" name="Google Shape;227;p40"/>
          <p:cNvSpPr txBox="1"/>
          <p:nvPr/>
        </p:nvSpPr>
        <p:spPr>
          <a:xfrm>
            <a:off x="175147" y="894084"/>
            <a:ext cx="8319147" cy="3954909"/>
          </a:xfrm>
          <a:prstGeom prst="rect">
            <a:avLst/>
          </a:prstGeom>
          <a:noFill/>
          <a:ln>
            <a:noFill/>
          </a:ln>
        </p:spPr>
        <p:txBody>
          <a:bodyPr spcFirstLastPara="1" wrap="square" lIns="45725" tIns="22850" rIns="45725" bIns="22850" anchor="t" anchorCtr="0">
            <a:spAutoFit/>
          </a:bodyPr>
          <a:lstStyle/>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Intelligent Pathfinding: </a:t>
            </a:r>
            <a:r>
              <a:rPr lang="en" sz="2000" b="0" i="0" u="none" strike="noStrike" cap="none">
                <a:solidFill>
                  <a:srgbClr val="D1D5DB"/>
                </a:solidFill>
                <a:latin typeface="Arial"/>
                <a:ea typeface="Arial"/>
                <a:cs typeface="Arial"/>
                <a:sym typeface="Arial"/>
              </a:rPr>
              <a:t>Use A* algorithm for faster and optimal exploration with heuristic evaluation.</a:t>
            </a:r>
            <a:endParaRPr/>
          </a:p>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Dynamic Obstacle Avoidance: </a:t>
            </a:r>
            <a:r>
              <a:rPr lang="en" sz="2000" b="0" i="0" u="none" strike="noStrike" cap="none">
                <a:solidFill>
                  <a:srgbClr val="D1D5DB"/>
                </a:solidFill>
                <a:latin typeface="Arial"/>
                <a:ea typeface="Arial"/>
                <a:cs typeface="Arial"/>
                <a:sym typeface="Arial"/>
              </a:rPr>
              <a:t>Update maze representation to adapt to changing obstacles.</a:t>
            </a:r>
            <a:endParaRPr/>
          </a:p>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Parallelized Exploration: </a:t>
            </a:r>
            <a:r>
              <a:rPr lang="en" sz="2000" b="0" i="0" u="none" strike="noStrike" cap="none">
                <a:solidFill>
                  <a:srgbClr val="D1D5DB"/>
                </a:solidFill>
                <a:latin typeface="Arial"/>
                <a:ea typeface="Arial"/>
                <a:cs typeface="Arial"/>
                <a:sym typeface="Arial"/>
              </a:rPr>
              <a:t>Utilize multi-core processors for simultaneous maze exploration.</a:t>
            </a:r>
            <a:endParaRPr/>
          </a:p>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Machine Learning-Based Optimization: </a:t>
            </a:r>
            <a:r>
              <a:rPr lang="en" sz="2000" b="0" i="0" u="none" strike="noStrike" cap="none">
                <a:solidFill>
                  <a:srgbClr val="D1D5DB"/>
                </a:solidFill>
                <a:latin typeface="Arial"/>
                <a:ea typeface="Arial"/>
                <a:cs typeface="Arial"/>
                <a:sym typeface="Arial"/>
              </a:rPr>
              <a:t>Implement neural networks to predict the best exploration direction.</a:t>
            </a:r>
            <a:endParaRPr/>
          </a:p>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Hierarchical Pathfinding: </a:t>
            </a:r>
            <a:r>
              <a:rPr lang="en" sz="2000" b="0" i="0" u="none" strike="noStrike" cap="none">
                <a:solidFill>
                  <a:srgbClr val="D1D5DB"/>
                </a:solidFill>
                <a:latin typeface="Arial"/>
                <a:ea typeface="Arial"/>
                <a:cs typeface="Arial"/>
                <a:sym typeface="Arial"/>
              </a:rPr>
              <a:t>Divide maze into clusters for efficient exploration.</a:t>
            </a:r>
            <a:endParaRPr/>
          </a:p>
          <a:p>
            <a:pPr marL="0" marR="0" lvl="0" indent="-127000" algn="l" rtl="0">
              <a:lnSpc>
                <a:spcPct val="100000"/>
              </a:lnSpc>
              <a:spcBef>
                <a:spcPts val="0"/>
              </a:spcBef>
              <a:spcAft>
                <a:spcPts val="0"/>
              </a:spcAft>
              <a:buClr>
                <a:srgbClr val="000000"/>
              </a:buClr>
              <a:buSzPts val="2000"/>
              <a:buFont typeface="Arial"/>
              <a:buAutoNum type="arabicPeriod"/>
            </a:pPr>
            <a:r>
              <a:rPr lang="en" sz="2000" b="0" i="0" u="none" strike="noStrike" cap="none">
                <a:solidFill>
                  <a:schemeClr val="accent6"/>
                </a:solidFill>
                <a:latin typeface="Arial"/>
                <a:ea typeface="Arial"/>
                <a:cs typeface="Arial"/>
                <a:sym typeface="Arial"/>
              </a:rPr>
              <a:t>Memory-Efficient Representations: </a:t>
            </a:r>
            <a:r>
              <a:rPr lang="en" sz="2000" b="0" i="0" u="none" strike="noStrike" cap="none">
                <a:solidFill>
                  <a:srgbClr val="D1D5DB"/>
                </a:solidFill>
                <a:latin typeface="Arial"/>
                <a:ea typeface="Arial"/>
                <a:cs typeface="Arial"/>
                <a:sym typeface="Arial"/>
              </a:rPr>
              <a:t>Use quad-trees or sparse matrices to handle large mazes.</a:t>
            </a:r>
            <a:endParaRPr/>
          </a:p>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31"/>
        <p:cNvGrpSpPr/>
        <p:nvPr/>
      </p:nvGrpSpPr>
      <p:grpSpPr>
        <a:xfrm>
          <a:off x="0" y="0"/>
          <a:ext cx="0" cy="0"/>
          <a:chOff x="0" y="0"/>
          <a:chExt cx="0" cy="0"/>
        </a:xfrm>
      </p:grpSpPr>
      <p:cxnSp>
        <p:nvCxnSpPr>
          <p:cNvPr id="232" name="Google Shape;232;p41"/>
          <p:cNvCxnSpPr/>
          <p:nvPr/>
        </p:nvCxnSpPr>
        <p:spPr>
          <a:xfrm>
            <a:off x="0" y="934089"/>
            <a:ext cx="3334354" cy="0"/>
          </a:xfrm>
          <a:prstGeom prst="straightConnector1">
            <a:avLst/>
          </a:prstGeom>
          <a:noFill/>
          <a:ln w="38100" cap="flat" cmpd="sng">
            <a:solidFill>
              <a:srgbClr val="FFFFFF"/>
            </a:solidFill>
            <a:prstDash val="solid"/>
            <a:round/>
            <a:headEnd type="none" w="sm" len="sm"/>
            <a:tailEnd type="none" w="sm" len="sm"/>
          </a:ln>
        </p:spPr>
      </p:cxnSp>
      <p:sp>
        <p:nvSpPr>
          <p:cNvPr id="233" name="Google Shape;233;p41"/>
          <p:cNvSpPr txBox="1"/>
          <p:nvPr/>
        </p:nvSpPr>
        <p:spPr>
          <a:xfrm>
            <a:off x="270499" y="232227"/>
            <a:ext cx="3171481" cy="600165"/>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Arial"/>
                <a:ea typeface="Arial"/>
                <a:cs typeface="Arial"/>
                <a:sym typeface="Arial"/>
              </a:rPr>
              <a:t>Conclusion</a:t>
            </a:r>
            <a:endParaRPr sz="700" b="0" i="0" u="none" strike="noStrike" cap="none">
              <a:solidFill>
                <a:srgbClr val="000000"/>
              </a:solidFill>
              <a:latin typeface="Arial"/>
              <a:ea typeface="Arial"/>
              <a:cs typeface="Arial"/>
              <a:sym typeface="Arial"/>
            </a:endParaRPr>
          </a:p>
        </p:txBody>
      </p:sp>
      <p:sp>
        <p:nvSpPr>
          <p:cNvPr id="234" name="Google Shape;234;p41"/>
          <p:cNvSpPr txBox="1"/>
          <p:nvPr/>
        </p:nvSpPr>
        <p:spPr>
          <a:xfrm>
            <a:off x="213454" y="1035787"/>
            <a:ext cx="8717091" cy="3847187"/>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rgbClr val="D1D5DB"/>
                </a:solidFill>
                <a:latin typeface="Arial"/>
                <a:ea typeface="Arial"/>
                <a:cs typeface="Arial"/>
                <a:sym typeface="Arial"/>
              </a:rPr>
              <a:t>In this research endeavor, we dedicated our efforts to tackle the Leetcode problem 490 - "The Maze" by adopting a highly efficient graph-based approach, complemented by the powerful technique of backtracking. Our relentless exploration of diverse algorithms and the diligent crafting of an optimized solution culminated in the successful development of a method adept at discovering viable paths amidst intricate mazes. Noteworthy outcomes emerged from our investigation, emphasizing the paramount importance of advanced pathfinding algorithms and the systematic methodologies crucial for effective problem-solving.</a:t>
            </a:r>
            <a:endParaRPr/>
          </a:p>
          <a:p>
            <a:pPr marL="0" marR="0" lvl="0" indent="0" algn="l" rtl="0">
              <a:lnSpc>
                <a:spcPct val="100000"/>
              </a:lnSpc>
              <a:spcBef>
                <a:spcPts val="0"/>
              </a:spcBef>
              <a:spcAft>
                <a:spcPts val="0"/>
              </a:spcAft>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rgbClr val="D1D5DB"/>
                </a:solidFill>
                <a:latin typeface="Arial"/>
                <a:ea typeface="Arial"/>
                <a:cs typeface="Arial"/>
                <a:sym typeface="Arial"/>
              </a:rPr>
              <a:t>Throughout the project, the experience was enthralling as we embarked on the journey of devising an ingenious solution to a real-world problem. The exhilaration of witnessing our methods deliver optimal performance was truly gratifying. The process of theoretical comparison and meticulous evaluation bestowed upon us invaluable insights into the dynamic behavior of our algorithm, enabling us to appreciate its adaptability across a myriad of maze scenarios. By the conclusion of this research, we had added meaningful contributions to the realm of maze-solving algorithms and their practical implications.</a:t>
            </a:r>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238"/>
        <p:cNvGrpSpPr/>
        <p:nvPr/>
      </p:nvGrpSpPr>
      <p:grpSpPr>
        <a:xfrm>
          <a:off x="0" y="0"/>
          <a:ext cx="0" cy="0"/>
          <a:chOff x="0" y="0"/>
          <a:chExt cx="0" cy="0"/>
        </a:xfrm>
      </p:grpSpPr>
      <p:grpSp>
        <p:nvGrpSpPr>
          <p:cNvPr id="239" name="Google Shape;239;p42"/>
          <p:cNvGrpSpPr/>
          <p:nvPr/>
        </p:nvGrpSpPr>
        <p:grpSpPr>
          <a:xfrm>
            <a:off x="2885821" y="58347"/>
            <a:ext cx="802146" cy="385322"/>
            <a:chOff x="0" y="-9525"/>
            <a:chExt cx="812800" cy="708025"/>
          </a:xfrm>
        </p:grpSpPr>
        <p:sp>
          <p:nvSpPr>
            <p:cNvPr id="240" name="Google Shape;240;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41" name="Google Shape;241;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01.</a:t>
              </a:r>
              <a:endParaRPr sz="700" b="0" i="0" u="none" strike="noStrike" cap="none">
                <a:solidFill>
                  <a:srgbClr val="000000"/>
                </a:solidFill>
                <a:latin typeface="Arial"/>
                <a:ea typeface="Arial"/>
                <a:cs typeface="Arial"/>
                <a:sym typeface="Arial"/>
              </a:endParaRPr>
            </a:p>
          </p:txBody>
        </p:sp>
      </p:grpSp>
      <p:grpSp>
        <p:nvGrpSpPr>
          <p:cNvPr id="242" name="Google Shape;242;p42"/>
          <p:cNvGrpSpPr/>
          <p:nvPr/>
        </p:nvGrpSpPr>
        <p:grpSpPr>
          <a:xfrm>
            <a:off x="88807" y="145399"/>
            <a:ext cx="2810804" cy="4852701"/>
            <a:chOff x="0" y="0"/>
            <a:chExt cx="635000" cy="891270"/>
          </a:xfrm>
        </p:grpSpPr>
        <p:sp>
          <p:nvSpPr>
            <p:cNvPr id="243" name="Google Shape;243;p42"/>
            <p:cNvSpPr/>
            <p:nvPr/>
          </p:nvSpPr>
          <p:spPr>
            <a:xfrm>
              <a:off x="0" y="0"/>
              <a:ext cx="606628" cy="891270"/>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244" name="Google Shape;244;p42"/>
            <p:cNvSpPr txBox="1"/>
            <p:nvPr/>
          </p:nvSpPr>
          <p:spPr>
            <a:xfrm>
              <a:off x="0" y="40766"/>
              <a:ext cx="635000" cy="657734"/>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r>
                <a:rPr lang="en" sz="3600" b="0" i="0" u="none" strike="noStrike" cap="none">
                  <a:solidFill>
                    <a:schemeClr val="lt1"/>
                  </a:solidFill>
                  <a:latin typeface="Calibri"/>
                  <a:ea typeface="Calibri"/>
                  <a:cs typeface="Calibri"/>
                  <a:sym typeface="Calibri"/>
                </a:rPr>
                <a:t>Bibliography</a:t>
              </a:r>
              <a:endParaRPr sz="3600" b="0" i="0" u="none" strike="noStrike" cap="none">
                <a:solidFill>
                  <a:schemeClr val="lt1"/>
                </a:solidFill>
                <a:latin typeface="Calibri"/>
                <a:ea typeface="Calibri"/>
                <a:cs typeface="Calibri"/>
                <a:sym typeface="Calibri"/>
              </a:endParaRPr>
            </a:p>
          </p:txBody>
        </p:sp>
      </p:grpSp>
      <p:grpSp>
        <p:nvGrpSpPr>
          <p:cNvPr id="245" name="Google Shape;245;p42"/>
          <p:cNvGrpSpPr/>
          <p:nvPr/>
        </p:nvGrpSpPr>
        <p:grpSpPr>
          <a:xfrm>
            <a:off x="2872030" y="609230"/>
            <a:ext cx="802146" cy="380138"/>
            <a:chOff x="0" y="-9525"/>
            <a:chExt cx="812800" cy="708025"/>
          </a:xfrm>
        </p:grpSpPr>
        <p:sp>
          <p:nvSpPr>
            <p:cNvPr id="246" name="Google Shape;246;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47" name="Google Shape;247;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02.</a:t>
              </a:r>
              <a:endParaRPr sz="700" b="0" i="0" u="none" strike="noStrike" cap="none">
                <a:solidFill>
                  <a:srgbClr val="000000"/>
                </a:solidFill>
                <a:latin typeface="Arial"/>
                <a:ea typeface="Arial"/>
                <a:cs typeface="Arial"/>
                <a:sym typeface="Arial"/>
              </a:endParaRPr>
            </a:p>
          </p:txBody>
        </p:sp>
      </p:grpSp>
      <p:grpSp>
        <p:nvGrpSpPr>
          <p:cNvPr id="248" name="Google Shape;248;p42"/>
          <p:cNvGrpSpPr/>
          <p:nvPr/>
        </p:nvGrpSpPr>
        <p:grpSpPr>
          <a:xfrm>
            <a:off x="2892716" y="1230186"/>
            <a:ext cx="802146" cy="375024"/>
            <a:chOff x="0" y="-9525"/>
            <a:chExt cx="812800" cy="708025"/>
          </a:xfrm>
        </p:grpSpPr>
        <p:sp>
          <p:nvSpPr>
            <p:cNvPr id="249" name="Google Shape;249;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50" name="Google Shape;250;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03.</a:t>
              </a:r>
              <a:endParaRPr sz="700" b="0" i="0" u="none" strike="noStrike" cap="none">
                <a:solidFill>
                  <a:srgbClr val="000000"/>
                </a:solidFill>
                <a:latin typeface="Arial"/>
                <a:ea typeface="Arial"/>
                <a:cs typeface="Arial"/>
                <a:sym typeface="Arial"/>
              </a:endParaRPr>
            </a:p>
          </p:txBody>
        </p:sp>
      </p:grpSp>
      <p:grpSp>
        <p:nvGrpSpPr>
          <p:cNvPr id="251" name="Google Shape;251;p42"/>
          <p:cNvGrpSpPr/>
          <p:nvPr/>
        </p:nvGrpSpPr>
        <p:grpSpPr>
          <a:xfrm>
            <a:off x="2899611" y="1824928"/>
            <a:ext cx="802146" cy="369979"/>
            <a:chOff x="0" y="-9525"/>
            <a:chExt cx="812800" cy="708025"/>
          </a:xfrm>
        </p:grpSpPr>
        <p:sp>
          <p:nvSpPr>
            <p:cNvPr id="252" name="Google Shape;252;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53" name="Google Shape;253;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04.</a:t>
              </a:r>
              <a:endParaRPr sz="700" b="0" i="0" u="none" strike="noStrike" cap="none">
                <a:solidFill>
                  <a:srgbClr val="000000"/>
                </a:solidFill>
                <a:latin typeface="Arial"/>
                <a:ea typeface="Arial"/>
                <a:cs typeface="Arial"/>
                <a:sym typeface="Arial"/>
              </a:endParaRPr>
            </a:p>
          </p:txBody>
        </p:sp>
      </p:grpSp>
      <p:sp>
        <p:nvSpPr>
          <p:cNvPr id="254" name="Google Shape;254;p42"/>
          <p:cNvSpPr txBox="1"/>
          <p:nvPr/>
        </p:nvSpPr>
        <p:spPr>
          <a:xfrm>
            <a:off x="3948830" y="63531"/>
            <a:ext cx="5106363" cy="477054"/>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https://hc.labnet.sfbu.edu/~henry/npu/classes/introjava/project/slide/structure.html</a:t>
            </a:r>
            <a:endParaRPr sz="1400" b="0" i="0" u="sng" strike="noStrike" cap="none">
              <a:solidFill>
                <a:schemeClr val="lt1"/>
              </a:solidFill>
              <a:latin typeface="Arial"/>
              <a:ea typeface="Arial"/>
              <a:cs typeface="Arial"/>
              <a:sym typeface="Arial"/>
            </a:endParaRPr>
          </a:p>
        </p:txBody>
      </p:sp>
      <p:grpSp>
        <p:nvGrpSpPr>
          <p:cNvPr id="255" name="Google Shape;255;p42"/>
          <p:cNvGrpSpPr/>
          <p:nvPr/>
        </p:nvGrpSpPr>
        <p:grpSpPr>
          <a:xfrm>
            <a:off x="2892716" y="4355718"/>
            <a:ext cx="802146" cy="360093"/>
            <a:chOff x="0" y="-9525"/>
            <a:chExt cx="812800" cy="708025"/>
          </a:xfrm>
        </p:grpSpPr>
        <p:sp>
          <p:nvSpPr>
            <p:cNvPr id="256" name="Google Shape;256;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57" name="Google Shape;257;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08.</a:t>
              </a:r>
              <a:endParaRPr sz="700" b="0" i="0" u="none" strike="noStrike" cap="none">
                <a:solidFill>
                  <a:srgbClr val="000000"/>
                </a:solidFill>
                <a:latin typeface="Arial"/>
                <a:ea typeface="Arial"/>
                <a:cs typeface="Arial"/>
                <a:sym typeface="Arial"/>
              </a:endParaRPr>
            </a:p>
          </p:txBody>
        </p:sp>
      </p:grpSp>
      <p:grpSp>
        <p:nvGrpSpPr>
          <p:cNvPr id="258" name="Google Shape;258;p42"/>
          <p:cNvGrpSpPr/>
          <p:nvPr/>
        </p:nvGrpSpPr>
        <p:grpSpPr>
          <a:xfrm>
            <a:off x="2899611" y="2451399"/>
            <a:ext cx="802146" cy="369980"/>
            <a:chOff x="0" y="-9525"/>
            <a:chExt cx="812800" cy="708025"/>
          </a:xfrm>
        </p:grpSpPr>
        <p:sp>
          <p:nvSpPr>
            <p:cNvPr id="259" name="Google Shape;259;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60" name="Google Shape;260;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05.</a:t>
              </a:r>
              <a:endParaRPr sz="700" b="0" i="0" u="none" strike="noStrike" cap="none">
                <a:solidFill>
                  <a:srgbClr val="000000"/>
                </a:solidFill>
                <a:latin typeface="Arial"/>
                <a:ea typeface="Arial"/>
                <a:cs typeface="Arial"/>
                <a:sym typeface="Arial"/>
              </a:endParaRPr>
            </a:p>
          </p:txBody>
        </p:sp>
      </p:grpSp>
      <p:grpSp>
        <p:nvGrpSpPr>
          <p:cNvPr id="261" name="Google Shape;261;p42"/>
          <p:cNvGrpSpPr/>
          <p:nvPr/>
        </p:nvGrpSpPr>
        <p:grpSpPr>
          <a:xfrm>
            <a:off x="2905154" y="3087834"/>
            <a:ext cx="802146" cy="369979"/>
            <a:chOff x="0" y="-9525"/>
            <a:chExt cx="812800" cy="708025"/>
          </a:xfrm>
        </p:grpSpPr>
        <p:sp>
          <p:nvSpPr>
            <p:cNvPr id="262" name="Google Shape;262;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63" name="Google Shape;263;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06.</a:t>
              </a:r>
              <a:endParaRPr sz="700" b="0" i="0" u="none" strike="noStrike" cap="none">
                <a:solidFill>
                  <a:srgbClr val="000000"/>
                </a:solidFill>
                <a:latin typeface="Arial"/>
                <a:ea typeface="Arial"/>
                <a:cs typeface="Arial"/>
                <a:sym typeface="Arial"/>
              </a:endParaRPr>
            </a:p>
          </p:txBody>
        </p:sp>
      </p:grpSp>
      <p:grpSp>
        <p:nvGrpSpPr>
          <p:cNvPr id="264" name="Google Shape;264;p42"/>
          <p:cNvGrpSpPr/>
          <p:nvPr/>
        </p:nvGrpSpPr>
        <p:grpSpPr>
          <a:xfrm>
            <a:off x="2905154" y="3729246"/>
            <a:ext cx="802146" cy="365003"/>
            <a:chOff x="0" y="-9525"/>
            <a:chExt cx="812800" cy="708025"/>
          </a:xfrm>
        </p:grpSpPr>
        <p:sp>
          <p:nvSpPr>
            <p:cNvPr id="265" name="Google Shape;265;p4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266" name="Google Shape;266;p42"/>
            <p:cNvSpPr txBox="1"/>
            <p:nvPr/>
          </p:nvSpPr>
          <p:spPr>
            <a:xfrm>
              <a:off x="114300" y="-9525"/>
              <a:ext cx="5842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Libre Franklin Light"/>
                  <a:ea typeface="Libre Franklin Light"/>
                  <a:cs typeface="Libre Franklin Light"/>
                  <a:sym typeface="Libre Franklin Light"/>
                </a:rPr>
                <a:t>07.</a:t>
              </a:r>
              <a:endParaRPr sz="700" b="0" i="0" u="none" strike="noStrike" cap="none">
                <a:solidFill>
                  <a:srgbClr val="000000"/>
                </a:solidFill>
                <a:latin typeface="Arial"/>
                <a:ea typeface="Arial"/>
                <a:cs typeface="Arial"/>
                <a:sym typeface="Arial"/>
              </a:endParaRPr>
            </a:p>
          </p:txBody>
        </p:sp>
      </p:grpSp>
      <p:sp>
        <p:nvSpPr>
          <p:cNvPr id="267" name="Google Shape;267;p42"/>
          <p:cNvSpPr txBox="1"/>
          <p:nvPr/>
        </p:nvSpPr>
        <p:spPr>
          <a:xfrm>
            <a:off x="3948830" y="621996"/>
            <a:ext cx="5106363" cy="477053"/>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https://medium.com/tech-life-fun/leet-code-490-the-maze-graphical-explained-python3-solution-b4369bbf4050</a:t>
            </a:r>
            <a:endParaRPr sz="1400" b="0" i="0" u="none" strike="noStrike" cap="none">
              <a:solidFill>
                <a:schemeClr val="lt1"/>
              </a:solidFill>
              <a:latin typeface="Arial"/>
              <a:ea typeface="Arial"/>
              <a:cs typeface="Arial"/>
              <a:sym typeface="Arial"/>
            </a:endParaRPr>
          </a:p>
        </p:txBody>
      </p:sp>
      <p:sp>
        <p:nvSpPr>
          <p:cNvPr id="268" name="Google Shape;268;p42"/>
          <p:cNvSpPr txBox="1"/>
          <p:nvPr/>
        </p:nvSpPr>
        <p:spPr>
          <a:xfrm>
            <a:off x="3948830" y="1241256"/>
            <a:ext cx="5106300" cy="4770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https://hc.labnet.sfbu.edu/~henry/npu/classes/algorithm/tutorialpoints_dsa/slide/depth_first_traversal.html</a:t>
            </a:r>
            <a:endParaRPr sz="1400" b="0" i="0" u="none" strike="noStrike" cap="none">
              <a:solidFill>
                <a:schemeClr val="lt1"/>
              </a:solidFill>
              <a:latin typeface="Arial"/>
              <a:ea typeface="Arial"/>
              <a:cs typeface="Arial"/>
              <a:sym typeface="Arial"/>
            </a:endParaRPr>
          </a:p>
        </p:txBody>
      </p:sp>
      <p:sp>
        <p:nvSpPr>
          <p:cNvPr id="269" name="Google Shape;269;p42"/>
          <p:cNvSpPr txBox="1"/>
          <p:nvPr/>
        </p:nvSpPr>
        <p:spPr>
          <a:xfrm>
            <a:off x="3948830" y="1860497"/>
            <a:ext cx="4988519" cy="477054"/>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https://hc.labnet.sfbu.edu/~henry/npu/classes/capstone/job/slide/portfolio.html</a:t>
            </a:r>
            <a:endParaRPr sz="1400" b="0" i="0" u="none" strike="noStrike" cap="none">
              <a:solidFill>
                <a:schemeClr val="lt1"/>
              </a:solidFill>
              <a:latin typeface="Arial"/>
              <a:ea typeface="Arial"/>
              <a:cs typeface="Arial"/>
              <a:sym typeface="Arial"/>
            </a:endParaRPr>
          </a:p>
        </p:txBody>
      </p:sp>
      <p:sp>
        <p:nvSpPr>
          <p:cNvPr id="270" name="Google Shape;270;p42"/>
          <p:cNvSpPr txBox="1"/>
          <p:nvPr/>
        </p:nvSpPr>
        <p:spPr>
          <a:xfrm>
            <a:off x="3948830" y="2451399"/>
            <a:ext cx="4988519" cy="477054"/>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https://hc.labnet.sfbu.edu/~henry/npu/classes/introjava/project/slide/acknowledgement.html</a:t>
            </a:r>
            <a:endParaRPr sz="1400" b="0" i="0" u="none" strike="noStrike" cap="none">
              <a:solidFill>
                <a:schemeClr val="lt1"/>
              </a:solidFill>
              <a:latin typeface="Arial"/>
              <a:ea typeface="Arial"/>
              <a:cs typeface="Arial"/>
              <a:sym typeface="Arial"/>
            </a:endParaRPr>
          </a:p>
        </p:txBody>
      </p:sp>
      <p:sp>
        <p:nvSpPr>
          <p:cNvPr id="271" name="Google Shape;271;p42"/>
          <p:cNvSpPr txBox="1"/>
          <p:nvPr/>
        </p:nvSpPr>
        <p:spPr>
          <a:xfrm>
            <a:off x="3948829" y="3092811"/>
            <a:ext cx="4988519" cy="477054"/>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https://hc.labnet.sfbu.edu/~henry/npu/classes/introjava/project/slide/title_page.html</a:t>
            </a:r>
            <a:endParaRPr sz="1400" b="0" i="0" u="none" strike="noStrike" cap="none">
              <a:solidFill>
                <a:schemeClr val="lt1"/>
              </a:solidFill>
              <a:latin typeface="Arial"/>
              <a:ea typeface="Arial"/>
              <a:cs typeface="Arial"/>
              <a:sym typeface="Arial"/>
            </a:endParaRPr>
          </a:p>
        </p:txBody>
      </p:sp>
      <p:sp>
        <p:nvSpPr>
          <p:cNvPr id="272" name="Google Shape;272;p42"/>
          <p:cNvSpPr txBox="1"/>
          <p:nvPr/>
        </p:nvSpPr>
        <p:spPr>
          <a:xfrm>
            <a:off x="3948829" y="3706046"/>
            <a:ext cx="5106363" cy="477053"/>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9">
                  <a:extLst>
                    <a:ext uri="{A12FA001-AC4F-418D-AE19-62706E023703}">
                      <ahyp:hlinkClr xmlns:ahyp="http://schemas.microsoft.com/office/drawing/2018/hyperlinkcolor" val="tx"/>
                    </a:ext>
                  </a:extLst>
                </a:hlinkClick>
              </a:rPr>
              <a:t>https://hc.labnet.sfbu.edu/~henry/npu/classes/algorithm/graph_alg/slide/maze.html#a2_2</a:t>
            </a:r>
            <a:endParaRPr sz="1400" b="0" i="0" u="none" strike="noStrike" cap="none">
              <a:solidFill>
                <a:schemeClr val="lt1"/>
              </a:solidFill>
              <a:latin typeface="Arial"/>
              <a:ea typeface="Arial"/>
              <a:cs typeface="Arial"/>
              <a:sym typeface="Arial"/>
            </a:endParaRPr>
          </a:p>
        </p:txBody>
      </p:sp>
      <p:sp>
        <p:nvSpPr>
          <p:cNvPr id="273" name="Google Shape;273;p42"/>
          <p:cNvSpPr txBox="1"/>
          <p:nvPr/>
        </p:nvSpPr>
        <p:spPr>
          <a:xfrm>
            <a:off x="3948829" y="4381875"/>
            <a:ext cx="4988519" cy="477054"/>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lt1"/>
                </a:solidFill>
                <a:latin typeface="Arial"/>
                <a:ea typeface="Arial"/>
                <a:cs typeface="Arial"/>
                <a:sym typeface="Arial"/>
                <a:hlinkClick r:id="rId10">
                  <a:extLst>
                    <a:ext uri="{A12FA001-AC4F-418D-AE19-62706E023703}">
                      <ahyp:hlinkClr xmlns:ahyp="http://schemas.microsoft.com/office/drawing/2018/hyperlinkcolor" val="tx"/>
                    </a:ext>
                  </a:extLst>
                </a:hlinkClick>
              </a:rPr>
              <a:t>https://hc.labnet.sfbu.edu/~henry/npu/classes/introjava/project/slide/abstract.html</a:t>
            </a: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par>
                                <p:cTn id="8" presetID="10" presetClass="entr" presetSubtype="0" fill="hold"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500"/>
                                        <p:tgtEl>
                                          <p:spTgt spid="239"/>
                                        </p:tgtEl>
                                      </p:cBhvr>
                                    </p:animEffect>
                                  </p:childTnLst>
                                </p:cTn>
                              </p:par>
                              <p:par>
                                <p:cTn id="11" presetID="10" presetClass="entr" presetSubtype="0" fill="hold" nodeType="withEffect">
                                  <p:stCondLst>
                                    <p:cond delay="0"/>
                                  </p:stCondLst>
                                  <p:childTnLst>
                                    <p:set>
                                      <p:cBhvr>
                                        <p:cTn id="12" dur="1" fill="hold">
                                          <p:stCondLst>
                                            <p:cond delay="0"/>
                                          </p:stCondLst>
                                        </p:cTn>
                                        <p:tgtEl>
                                          <p:spTgt spid="245"/>
                                        </p:tgtEl>
                                        <p:attrNameLst>
                                          <p:attrName>style.visibility</p:attrName>
                                        </p:attrNameLst>
                                      </p:cBhvr>
                                      <p:to>
                                        <p:strVal val="visible"/>
                                      </p:to>
                                    </p:set>
                                    <p:animEffect transition="in" filter="fade">
                                      <p:cBhvr>
                                        <p:cTn id="13" dur="500"/>
                                        <p:tgtEl>
                                          <p:spTgt spid="245"/>
                                        </p:tgtEl>
                                      </p:cBhvr>
                                    </p:animEffect>
                                  </p:childTnLst>
                                </p:cTn>
                              </p:par>
                              <p:par>
                                <p:cTn id="14" presetID="10" presetClass="entr" presetSubtype="0" fill="hold" nodeType="with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500"/>
                                        <p:tgtEl>
                                          <p:spTgt spid="248"/>
                                        </p:tgtEl>
                                      </p:cBhvr>
                                    </p:animEffect>
                                  </p:childTnLst>
                                </p:cTn>
                              </p:par>
                              <p:par>
                                <p:cTn id="17" presetID="10" presetClass="entr" presetSubtype="0" fill="hold" nodeType="with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fade">
                                      <p:cBhvr>
                                        <p:cTn id="19" dur="500"/>
                                        <p:tgtEl>
                                          <p:spTgt spid="251"/>
                                        </p:tgtEl>
                                      </p:cBhvr>
                                    </p:animEffect>
                                  </p:childTnLst>
                                </p:cTn>
                              </p:par>
                              <p:par>
                                <p:cTn id="20" presetID="10" presetClass="entr" presetSubtype="0" fill="hold" nodeType="with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500"/>
                                        <p:tgtEl>
                                          <p:spTgt spid="255"/>
                                        </p:tgtEl>
                                      </p:cBhvr>
                                    </p:animEffect>
                                  </p:childTnLst>
                                </p:cTn>
                              </p:par>
                              <p:par>
                                <p:cTn id="23" presetID="10" presetClass="entr" presetSubtype="0" fill="hold" nodeType="withEffect">
                                  <p:stCondLst>
                                    <p:cond delay="0"/>
                                  </p:stCondLst>
                                  <p:childTnLst>
                                    <p:set>
                                      <p:cBhvr>
                                        <p:cTn id="24" dur="1" fill="hold">
                                          <p:stCondLst>
                                            <p:cond delay="0"/>
                                          </p:stCondLst>
                                        </p:cTn>
                                        <p:tgtEl>
                                          <p:spTgt spid="258"/>
                                        </p:tgtEl>
                                        <p:attrNameLst>
                                          <p:attrName>style.visibility</p:attrName>
                                        </p:attrNameLst>
                                      </p:cBhvr>
                                      <p:to>
                                        <p:strVal val="visible"/>
                                      </p:to>
                                    </p:set>
                                    <p:animEffect transition="in" filter="fade">
                                      <p:cBhvr>
                                        <p:cTn id="25" dur="500"/>
                                        <p:tgtEl>
                                          <p:spTgt spid="258"/>
                                        </p:tgtEl>
                                      </p:cBhvr>
                                    </p:animEffect>
                                  </p:childTnLst>
                                </p:cTn>
                              </p:par>
                              <p:par>
                                <p:cTn id="26" presetID="10" presetClass="entr" presetSubtype="0" fill="hold" nodeType="with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500"/>
                                        <p:tgtEl>
                                          <p:spTgt spid="261"/>
                                        </p:tgtEl>
                                      </p:cBhvr>
                                    </p:animEffect>
                                  </p:childTnLst>
                                </p:cTn>
                              </p:par>
                              <p:par>
                                <p:cTn id="29" presetID="10" presetClass="entr" presetSubtype="0" fill="hold" nodeType="withEffect">
                                  <p:stCondLst>
                                    <p:cond delay="0"/>
                                  </p:stCondLst>
                                  <p:childTnLst>
                                    <p:set>
                                      <p:cBhvr>
                                        <p:cTn id="30" dur="1" fill="hold">
                                          <p:stCondLst>
                                            <p:cond delay="0"/>
                                          </p:stCondLst>
                                        </p:cTn>
                                        <p:tgtEl>
                                          <p:spTgt spid="264"/>
                                        </p:tgtEl>
                                        <p:attrNameLst>
                                          <p:attrName>style.visibility</p:attrName>
                                        </p:attrNameLst>
                                      </p:cBhvr>
                                      <p:to>
                                        <p:strVal val="visible"/>
                                      </p:to>
                                    </p:set>
                                    <p:animEffect transition="in" filter="fade">
                                      <p:cBhvr>
                                        <p:cTn id="31"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104"/>
        <p:cNvGrpSpPr/>
        <p:nvPr/>
      </p:nvGrpSpPr>
      <p:grpSpPr>
        <a:xfrm>
          <a:off x="0" y="0"/>
          <a:ext cx="0" cy="0"/>
          <a:chOff x="0" y="0"/>
          <a:chExt cx="0" cy="0"/>
        </a:xfrm>
      </p:grpSpPr>
      <p:grpSp>
        <p:nvGrpSpPr>
          <p:cNvPr id="105" name="Google Shape;105;p25"/>
          <p:cNvGrpSpPr/>
          <p:nvPr/>
        </p:nvGrpSpPr>
        <p:grpSpPr>
          <a:xfrm>
            <a:off x="63466" y="-202568"/>
            <a:ext cx="3457386" cy="5112005"/>
            <a:chOff x="0" y="-47625"/>
            <a:chExt cx="635000" cy="938895"/>
          </a:xfrm>
        </p:grpSpPr>
        <p:sp>
          <p:nvSpPr>
            <p:cNvPr id="106" name="Google Shape;106;p25"/>
            <p:cNvSpPr/>
            <p:nvPr/>
          </p:nvSpPr>
          <p:spPr>
            <a:xfrm>
              <a:off x="0" y="0"/>
              <a:ext cx="606628" cy="891270"/>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014E97"/>
            </a:solidFill>
            <a:ln>
              <a:noFill/>
            </a:ln>
          </p:spPr>
        </p:sp>
        <p:sp>
          <p:nvSpPr>
            <p:cNvPr id="107" name="Google Shape;107;p25"/>
            <p:cNvSpPr txBox="1"/>
            <p:nvPr/>
          </p:nvSpPr>
          <p:spPr>
            <a:xfrm>
              <a:off x="0" y="-47625"/>
              <a:ext cx="635000" cy="7461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08" name="Google Shape;108;p25"/>
          <p:cNvSpPr txBox="1"/>
          <p:nvPr/>
        </p:nvSpPr>
        <p:spPr>
          <a:xfrm>
            <a:off x="134368" y="1585413"/>
            <a:ext cx="3161103" cy="8125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00"/>
              <a:buFont typeface="Arial"/>
              <a:buNone/>
            </a:pPr>
            <a:r>
              <a:rPr lang="en" sz="4400" b="0" i="0" u="none" strike="noStrike" cap="none">
                <a:solidFill>
                  <a:schemeClr val="lt1"/>
                </a:solidFill>
                <a:latin typeface="Arial"/>
                <a:ea typeface="Arial"/>
                <a:cs typeface="Arial"/>
                <a:sym typeface="Arial"/>
              </a:rPr>
              <a:t>Abstract</a:t>
            </a:r>
            <a:endParaRPr sz="4400" b="0" i="0" u="none" strike="noStrike" cap="none">
              <a:solidFill>
                <a:schemeClr val="lt1"/>
              </a:solidFill>
              <a:latin typeface="Arial"/>
              <a:ea typeface="Arial"/>
              <a:cs typeface="Arial"/>
              <a:sym typeface="Arial"/>
            </a:endParaRPr>
          </a:p>
        </p:txBody>
      </p:sp>
      <p:sp>
        <p:nvSpPr>
          <p:cNvPr id="109" name="Google Shape;109;p25"/>
          <p:cNvSpPr txBox="1"/>
          <p:nvPr/>
        </p:nvSpPr>
        <p:spPr>
          <a:xfrm>
            <a:off x="3581618" y="126310"/>
            <a:ext cx="5498916" cy="4847461"/>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200" b="0" i="0" u="none" strike="noStrike" cap="none" dirty="0">
                <a:solidFill>
                  <a:schemeClr val="bg1"/>
                </a:solidFill>
                <a:latin typeface="Arial"/>
                <a:ea typeface="Arial"/>
                <a:cs typeface="Arial"/>
                <a:sym typeface="Arial"/>
              </a:rPr>
              <a:t>The objective of this project is to investigate the effectiveness of the Breadth-First Search (BFS) algorithm in navigating through complex mazes. The BFS algorithm is a powerful graph traversal technique that explores all possible moves in a </a:t>
            </a:r>
            <a:r>
              <a:rPr lang="en" sz="1200" b="0" i="0" u="none" strike="noStrike" cap="none" dirty="0" err="1">
                <a:solidFill>
                  <a:schemeClr val="bg1"/>
                </a:solidFill>
                <a:latin typeface="Arial"/>
                <a:ea typeface="Arial"/>
                <a:cs typeface="Arial"/>
                <a:sym typeface="Arial"/>
              </a:rPr>
              <a:t>breadthward</a:t>
            </a:r>
            <a:r>
              <a:rPr lang="en" sz="1200" b="0" i="0" u="none" strike="noStrike" cap="none" dirty="0">
                <a:solidFill>
                  <a:schemeClr val="bg1"/>
                </a:solidFill>
                <a:latin typeface="Arial"/>
                <a:ea typeface="Arial"/>
                <a:cs typeface="Arial"/>
                <a:sym typeface="Arial"/>
              </a:rPr>
              <a:t> fashion from a given starting point. We aim to determine whether BFS can efficiently find a valid path from the starting point to a destination within various maze structures.</a:t>
            </a:r>
            <a:endParaRPr dirty="0">
              <a:solidFill>
                <a:schemeClr val="bg1"/>
              </a:solidFill>
            </a:endParaRPr>
          </a:p>
          <a:p>
            <a:pPr marL="0" marR="0" lvl="0" indent="0" algn="l" rtl="0">
              <a:lnSpc>
                <a:spcPct val="100000"/>
              </a:lnSpc>
              <a:spcBef>
                <a:spcPts val="0"/>
              </a:spcBef>
              <a:spcAft>
                <a:spcPts val="0"/>
              </a:spcAft>
              <a:buNone/>
            </a:pP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dirty="0">
                <a:solidFill>
                  <a:schemeClr val="bg1"/>
                </a:solidFill>
                <a:latin typeface="Arial"/>
                <a:ea typeface="Arial"/>
                <a:cs typeface="Arial"/>
                <a:sym typeface="Arial"/>
              </a:rPr>
              <a:t>To achieve this goal, we designed and implemented a robust BFS algorithm that recursively explores potential paths from each cell in the maze. The algorithm systematically evaluates straight-line moves, meticulously searching for valid routes leading to the destination point. By exhaustively exploring all possible paths, the BFS algorithm efficiently analyzes the maze's topology.</a:t>
            </a:r>
            <a:endParaRPr dirty="0">
              <a:solidFill>
                <a:schemeClr val="bg1"/>
              </a:solidFill>
            </a:endParaRPr>
          </a:p>
          <a:p>
            <a:pPr marL="0" marR="0" lvl="0" indent="0" algn="l" rtl="0">
              <a:lnSpc>
                <a:spcPct val="100000"/>
              </a:lnSpc>
              <a:spcBef>
                <a:spcPts val="0"/>
              </a:spcBef>
              <a:spcAft>
                <a:spcPts val="0"/>
              </a:spcAft>
              <a:buNone/>
            </a:pP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dirty="0">
                <a:solidFill>
                  <a:schemeClr val="bg1"/>
                </a:solidFill>
                <a:latin typeface="Arial"/>
                <a:ea typeface="Arial"/>
                <a:cs typeface="Arial"/>
                <a:sym typeface="Arial"/>
              </a:rPr>
              <a:t>The project's results showcase the algorithm's ability to accurately identify the existence of a navigable path from the starting point to the destination within the maze. Whenever a valid path is found, the BFS algorithm outputs a positive result, confirming the destination's reachability. </a:t>
            </a:r>
            <a:endParaRPr dirty="0">
              <a:solidFill>
                <a:schemeClr val="bg1"/>
              </a:solidFill>
            </a:endParaRPr>
          </a:p>
          <a:p>
            <a:pPr marL="0" marR="0" lvl="0" indent="0" algn="l" rtl="0">
              <a:lnSpc>
                <a:spcPct val="100000"/>
              </a:lnSpc>
              <a:spcBef>
                <a:spcPts val="0"/>
              </a:spcBef>
              <a:spcAft>
                <a:spcPts val="0"/>
              </a:spcAft>
              <a:buNone/>
            </a:pPr>
            <a:endParaRPr sz="12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dirty="0">
                <a:solidFill>
                  <a:schemeClr val="bg1"/>
                </a:solidFill>
                <a:latin typeface="Arial"/>
                <a:ea typeface="Arial"/>
                <a:cs typeface="Arial"/>
                <a:sym typeface="Arial"/>
              </a:rPr>
              <a:t>In conclusion, our research demonstrates the effectiveness of the Breadth-First Search algorithm for efficiently solving maze navigation challenges. The project's successful implementation and positive outcomes recommend the adoption of BFS in similar maze-solving scenarios. The BFS approach offers a reliable and time-efficient method for resolving navigation problems in complex mazes, proving its value in various real-world applications.</a:t>
            </a:r>
            <a:endParaRPr dirty="0">
              <a:solidFill>
                <a:schemeClr val="bg1"/>
              </a:solidFill>
            </a:endParaRPr>
          </a:p>
          <a:p>
            <a:pPr marL="0" marR="0" lvl="0" indent="0" algn="l" rtl="0">
              <a:lnSpc>
                <a:spcPct val="100000"/>
              </a:lnSpc>
              <a:spcBef>
                <a:spcPts val="0"/>
              </a:spcBef>
              <a:spcAft>
                <a:spcPts val="0"/>
              </a:spcAft>
              <a:buClr>
                <a:srgbClr val="000000"/>
              </a:buClr>
              <a:buSzPts val="1200"/>
              <a:buFont typeface="Arial"/>
              <a:buNone/>
            </a:pPr>
            <a:br>
              <a:rPr lang="en" sz="1200" b="0" i="0" u="none" strike="noStrike" cap="none" dirty="0">
                <a:solidFill>
                  <a:schemeClr val="lt1"/>
                </a:solidFill>
                <a:latin typeface="Arial"/>
                <a:ea typeface="Arial"/>
                <a:cs typeface="Arial"/>
                <a:sym typeface="Arial"/>
              </a:rPr>
            </a:br>
            <a:endParaRPr sz="1200" b="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277"/>
        <p:cNvGrpSpPr/>
        <p:nvPr/>
      </p:nvGrpSpPr>
      <p:grpSpPr>
        <a:xfrm>
          <a:off x="0" y="0"/>
          <a:ext cx="0" cy="0"/>
          <a:chOff x="0" y="0"/>
          <a:chExt cx="0" cy="0"/>
        </a:xfrm>
      </p:grpSpPr>
      <p:sp>
        <p:nvSpPr>
          <p:cNvPr id="278" name="Google Shape;278;p43"/>
          <p:cNvSpPr txBox="1"/>
          <p:nvPr/>
        </p:nvSpPr>
        <p:spPr>
          <a:xfrm>
            <a:off x="0" y="0"/>
            <a:ext cx="2358189" cy="38472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lt1"/>
                </a:solidFill>
                <a:latin typeface="Arial"/>
                <a:ea typeface="Arial"/>
                <a:cs typeface="Arial"/>
                <a:sym typeface="Arial"/>
              </a:rPr>
              <a:t>Appendix:</a:t>
            </a:r>
            <a:endParaRPr sz="700" b="0" i="0" u="none" strike="noStrike" cap="none">
              <a:solidFill>
                <a:srgbClr val="000000"/>
              </a:solidFill>
              <a:latin typeface="Arial"/>
              <a:ea typeface="Arial"/>
              <a:cs typeface="Arial"/>
              <a:sym typeface="Arial"/>
            </a:endParaRPr>
          </a:p>
        </p:txBody>
      </p:sp>
      <p:pic>
        <p:nvPicPr>
          <p:cNvPr id="279" name="Google Shape;279;p43" descr="A screen shot of a computer program&#10;&#10;Description automatically generated"/>
          <p:cNvPicPr preferRelativeResize="0"/>
          <p:nvPr/>
        </p:nvPicPr>
        <p:blipFill rotWithShape="1">
          <a:blip r:embed="rId3">
            <a:alphaModFix/>
          </a:blip>
          <a:srcRect/>
          <a:stretch/>
        </p:blipFill>
        <p:spPr>
          <a:xfrm>
            <a:off x="1678329" y="0"/>
            <a:ext cx="716472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283"/>
        <p:cNvGrpSpPr/>
        <p:nvPr/>
      </p:nvGrpSpPr>
      <p:grpSpPr>
        <a:xfrm>
          <a:off x="0" y="0"/>
          <a:ext cx="0" cy="0"/>
          <a:chOff x="0" y="0"/>
          <a:chExt cx="0" cy="0"/>
        </a:xfrm>
      </p:grpSpPr>
      <p:sp>
        <p:nvSpPr>
          <p:cNvPr id="284" name="Google Shape;284;p44"/>
          <p:cNvSpPr txBox="1"/>
          <p:nvPr/>
        </p:nvSpPr>
        <p:spPr>
          <a:xfrm>
            <a:off x="1472063" y="2221575"/>
            <a:ext cx="4802100" cy="8402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00"/>
              <a:buFont typeface="Arial"/>
              <a:buNone/>
            </a:pPr>
            <a:r>
              <a:rPr lang="en" sz="3800" b="0" i="0" u="none" strike="noStrike" cap="none">
                <a:solidFill>
                  <a:srgbClr val="CC0000"/>
                </a:solidFill>
                <a:latin typeface="Libre Baskerville"/>
                <a:ea typeface="Libre Baskerville"/>
                <a:cs typeface="Libre Baskerville"/>
                <a:sym typeface="Libre Baskerville"/>
              </a:rPr>
              <a:t>        </a:t>
            </a:r>
            <a:r>
              <a:rPr lang="en" sz="4600" b="0" i="0" u="none" strike="noStrike" cap="none">
                <a:solidFill>
                  <a:schemeClr val="lt1"/>
                </a:solidFill>
                <a:latin typeface="Libre Baskerville"/>
                <a:ea typeface="Libre Baskerville"/>
                <a:cs typeface="Libre Baskerville"/>
                <a:sym typeface="Libre Baskerville"/>
              </a:rPr>
              <a:t>Thank You</a:t>
            </a:r>
            <a:endParaRPr sz="4600" b="0" i="0" u="none" strike="noStrike" cap="none">
              <a:solidFill>
                <a:schemeClr val="lt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13"/>
        <p:cNvGrpSpPr/>
        <p:nvPr/>
      </p:nvGrpSpPr>
      <p:grpSpPr>
        <a:xfrm>
          <a:off x="0" y="0"/>
          <a:ext cx="0" cy="0"/>
          <a:chOff x="0" y="0"/>
          <a:chExt cx="0" cy="0"/>
        </a:xfrm>
      </p:grpSpPr>
      <p:sp>
        <p:nvSpPr>
          <p:cNvPr id="114" name="Google Shape;114;p26"/>
          <p:cNvSpPr txBox="1"/>
          <p:nvPr/>
        </p:nvSpPr>
        <p:spPr>
          <a:xfrm>
            <a:off x="393566" y="434159"/>
            <a:ext cx="5847213"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500"/>
              <a:buFont typeface="Arial"/>
              <a:buNone/>
            </a:pPr>
            <a:r>
              <a:rPr lang="en" sz="4500" b="0" i="0" u="none" strike="noStrike" cap="none">
                <a:solidFill>
                  <a:srgbClr val="FFFFFF"/>
                </a:solidFill>
                <a:latin typeface="Libre Baskerville"/>
                <a:ea typeface="Libre Baskerville"/>
                <a:cs typeface="Libre Baskerville"/>
                <a:sym typeface="Libre Baskerville"/>
              </a:rPr>
              <a:t>Acknowledgement</a:t>
            </a:r>
            <a:endParaRPr sz="700" b="0" i="0" u="none" strike="noStrike" cap="none">
              <a:solidFill>
                <a:srgbClr val="000000"/>
              </a:solidFill>
              <a:latin typeface="Arial"/>
              <a:ea typeface="Arial"/>
              <a:cs typeface="Arial"/>
              <a:sym typeface="Arial"/>
            </a:endParaRPr>
          </a:p>
        </p:txBody>
      </p:sp>
      <p:sp>
        <p:nvSpPr>
          <p:cNvPr id="115" name="Google Shape;115;p26"/>
          <p:cNvSpPr txBox="1"/>
          <p:nvPr/>
        </p:nvSpPr>
        <p:spPr>
          <a:xfrm>
            <a:off x="247257" y="1714082"/>
            <a:ext cx="8571890" cy="32316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I would like to express my sincere gratitude to all those who contributed to the successful completion of this Breadth-First Search (BFS) project. First and foremost, I am deeply thankful to Professor Henry Chang whose guidance, support, and valuable insights were instrumental in shaping the direction of this work.</a:t>
            </a:r>
            <a:br>
              <a:rPr lang="en" sz="1400" b="0" i="0" u="none" strike="noStrike" cap="none">
                <a:solidFill>
                  <a:srgbClr val="000000"/>
                </a:solidFill>
                <a:latin typeface="Arial"/>
                <a:ea typeface="Arial"/>
                <a:cs typeface="Arial"/>
                <a:sym typeface="Arial"/>
              </a:rPr>
            </a:b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I am indebted to SFBU, for providing the necessary resources and facilities that enabled the smooth progress of this research.</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Furthermore, I extend my thanks to all the individuals who provided their feedback and suggestions during the development and testing phases, as their inputs significantly improved the quality of this project.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Lastly, I am grateful to my family and friends for their unwavering encouragement and understanding during course of this project.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This project has been an invaluable learning experience, and I am humbled by the support and encouragement I have received from everyone involved</a:t>
            </a:r>
            <a:r>
              <a:rPr lang="en" sz="1000" b="0" i="0" u="none" strike="noStrike" cap="none">
                <a:solidFill>
                  <a:schemeClr val="lt1"/>
                </a:solidFill>
                <a:latin typeface="Arial"/>
                <a:ea typeface="Arial"/>
                <a:cs typeface="Arial"/>
                <a:sym typeface="Arial"/>
              </a:rPr>
              <a:t>.</a:t>
            </a:r>
            <a:endParaRPr sz="700" b="0" i="0" u="none" strike="noStrike" cap="none">
              <a:solidFill>
                <a:srgbClr val="000000"/>
              </a:solidFill>
              <a:latin typeface="Arial"/>
              <a:ea typeface="Arial"/>
              <a:cs typeface="Arial"/>
              <a:sym typeface="Arial"/>
            </a:endParaRPr>
          </a:p>
        </p:txBody>
      </p:sp>
      <p:cxnSp>
        <p:nvCxnSpPr>
          <p:cNvPr id="116" name="Google Shape;116;p26"/>
          <p:cNvCxnSpPr/>
          <p:nvPr/>
        </p:nvCxnSpPr>
        <p:spPr>
          <a:xfrm>
            <a:off x="62753" y="1400254"/>
            <a:ext cx="5880847"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20"/>
        <p:cNvGrpSpPr/>
        <p:nvPr/>
      </p:nvGrpSpPr>
      <p:grpSpPr>
        <a:xfrm>
          <a:off x="0" y="0"/>
          <a:ext cx="0" cy="0"/>
          <a:chOff x="0" y="0"/>
          <a:chExt cx="0" cy="0"/>
        </a:xfrm>
      </p:grpSpPr>
      <p:grpSp>
        <p:nvGrpSpPr>
          <p:cNvPr id="121" name="Google Shape;121;p27"/>
          <p:cNvGrpSpPr/>
          <p:nvPr/>
        </p:nvGrpSpPr>
        <p:grpSpPr>
          <a:xfrm>
            <a:off x="-1881263" y="-350693"/>
            <a:ext cx="6103068" cy="5494193"/>
            <a:chOff x="0" y="-47625"/>
            <a:chExt cx="812800" cy="746125"/>
          </a:xfrm>
        </p:grpSpPr>
        <p:sp>
          <p:nvSpPr>
            <p:cNvPr id="122" name="Google Shape;122;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sp>
        <p:sp>
          <p:nvSpPr>
            <p:cNvPr id="123" name="Google Shape;123;p27"/>
            <p:cNvSpPr txBox="1"/>
            <p:nvPr/>
          </p:nvSpPr>
          <p:spPr>
            <a:xfrm>
              <a:off x="114300" y="-47625"/>
              <a:ext cx="584200" cy="7461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r>
                <a:rPr lang="en" sz="4800" b="0" i="0" u="none" strike="noStrike" cap="none">
                  <a:solidFill>
                    <a:schemeClr val="lt1"/>
                  </a:solidFill>
                  <a:latin typeface="Arial"/>
                  <a:ea typeface="Arial"/>
                  <a:cs typeface="Arial"/>
                  <a:sym typeface="Arial"/>
                </a:rPr>
                <a:t>Contents</a:t>
              </a:r>
              <a:endParaRPr sz="4800" b="0" i="0" u="none" strike="noStrike" cap="none">
                <a:solidFill>
                  <a:schemeClr val="lt1"/>
                </a:solidFill>
                <a:latin typeface="Arial"/>
                <a:ea typeface="Arial"/>
                <a:cs typeface="Arial"/>
                <a:sym typeface="Arial"/>
              </a:endParaRPr>
            </a:p>
          </p:txBody>
        </p:sp>
      </p:grpSp>
      <p:sp>
        <p:nvSpPr>
          <p:cNvPr id="124" name="Google Shape;124;p27"/>
          <p:cNvSpPr txBox="1"/>
          <p:nvPr/>
        </p:nvSpPr>
        <p:spPr>
          <a:xfrm>
            <a:off x="4221805" y="263426"/>
            <a:ext cx="4922100" cy="46176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Arial"/>
                <a:ea typeface="Arial"/>
                <a:cs typeface="Arial"/>
                <a:sym typeface="Arial"/>
              </a:rPr>
              <a:t>I</a:t>
            </a:r>
            <a:r>
              <a:rPr lang="en" sz="900" b="0" i="0" u="sng" strike="noStrike" cap="none">
                <a:solidFill>
                  <a:schemeClr val="lt1"/>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ntroduction</a:t>
            </a:r>
            <a:r>
              <a:rPr lang="en" sz="900" b="0" i="0" u="none" strike="noStrike" cap="none">
                <a:solidFill>
                  <a:schemeClr val="lt1"/>
                </a:solidFill>
                <a:latin typeface="Arial"/>
                <a:ea typeface="Arial"/>
                <a:cs typeface="Arial"/>
                <a:sym typeface="Arial"/>
              </a:rPr>
              <a:t>.................................................................................................................5</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Motivation</a:t>
            </a:r>
            <a:r>
              <a:rPr lang="en" sz="900" b="0" i="0" u="none" strike="noStrike" cap="none">
                <a:solidFill>
                  <a:schemeClr val="lt1"/>
                </a:solidFill>
                <a:latin typeface="Arial"/>
                <a:ea typeface="Arial"/>
                <a:cs typeface="Arial"/>
                <a:sym typeface="Arial"/>
              </a:rPr>
              <a:t>...................................................................................................................6</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Problems description</a:t>
            </a:r>
            <a:r>
              <a:rPr lang="en" sz="900" b="0" i="0" u="none" strike="noStrike" cap="none">
                <a:solidFill>
                  <a:schemeClr val="lt1"/>
                </a:solidFill>
                <a:latin typeface="Arial"/>
                <a:ea typeface="Arial"/>
                <a:cs typeface="Arial"/>
                <a:sym typeface="Arial"/>
              </a:rPr>
              <a:t>..................................................................................................6</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5" action="ppaction://hlinksldjump">
                  <a:extLst>
                    <a:ext uri="{A12FA001-AC4F-418D-AE19-62706E023703}">
                      <ahyp:hlinkClr xmlns:ahyp="http://schemas.microsoft.com/office/drawing/2018/hyperlinkcolor" val="tx"/>
                    </a:ext>
                  </a:extLst>
                </a:hlinkClick>
              </a:rPr>
              <a:t>Objectives of the work.</a:t>
            </a:r>
            <a:r>
              <a:rPr lang="en" sz="900" b="0" i="0" u="none" strike="noStrike" cap="none">
                <a:solidFill>
                  <a:schemeClr val="lt1"/>
                </a:solidFill>
                <a:latin typeface="Arial"/>
                <a:ea typeface="Arial"/>
                <a:cs typeface="Arial"/>
                <a:sym typeface="Arial"/>
              </a:rPr>
              <a:t>...............................................................................................7</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1"/>
                </a:solidFill>
                <a:latin typeface="Arial"/>
                <a:ea typeface="Arial"/>
                <a:cs typeface="Arial"/>
                <a:sym typeface="Arial"/>
              </a:rPr>
              <a:t>Specific topic-related problems that you would be researching.</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5" action="ppaction://hlinksldjump">
                  <a:extLst>
                    <a:ext uri="{A12FA001-AC4F-418D-AE19-62706E023703}">
                      <ahyp:hlinkClr xmlns:ahyp="http://schemas.microsoft.com/office/drawing/2018/hyperlinkcolor" val="tx"/>
                    </a:ext>
                  </a:extLst>
                </a:hlinkClick>
              </a:rPr>
              <a:t>Research Design and Hypothesis.</a:t>
            </a:r>
            <a:r>
              <a:rPr lang="en" sz="900" b="0" i="0" u="none" strike="noStrike" cap="none">
                <a:solidFill>
                  <a:schemeClr val="lt1"/>
                </a:solidFill>
                <a:latin typeface="Arial"/>
                <a:ea typeface="Arial"/>
                <a:cs typeface="Arial"/>
                <a:sym typeface="Arial"/>
              </a:rPr>
              <a:t>..........................................................................7</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6" action="ppaction://hlinksldjump">
                  <a:extLst>
                    <a:ext uri="{A12FA001-AC4F-418D-AE19-62706E023703}">
                      <ahyp:hlinkClr xmlns:ahyp="http://schemas.microsoft.com/office/drawing/2018/hyperlinkcolor" val="tx"/>
                    </a:ext>
                  </a:extLst>
                </a:hlinkClick>
              </a:rPr>
              <a:t>The Encompassing Theory</a:t>
            </a:r>
            <a:r>
              <a:rPr lang="en" sz="900" b="0" i="0" u="none" strike="noStrike" cap="none">
                <a:solidFill>
                  <a:schemeClr val="lt1"/>
                </a:solidFill>
                <a:latin typeface="Arial"/>
                <a:ea typeface="Arial"/>
                <a:cs typeface="Arial"/>
                <a:sym typeface="Arial"/>
              </a:rPr>
              <a:t>……………………………………………………………...8</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6" action="ppaction://hlinksldjump">
                  <a:extLst>
                    <a:ext uri="{A12FA001-AC4F-418D-AE19-62706E023703}">
                      <ahyp:hlinkClr xmlns:ahyp="http://schemas.microsoft.com/office/drawing/2018/hyperlinkcolor" val="tx"/>
                    </a:ext>
                  </a:extLst>
                </a:hlinkClick>
              </a:rPr>
              <a:t>Surveying the Past.</a:t>
            </a:r>
            <a:r>
              <a:rPr lang="en" sz="900" b="0" i="0" u="none" strike="noStrike" cap="none">
                <a:solidFill>
                  <a:schemeClr val="lt1"/>
                </a:solidFill>
                <a:latin typeface="Arial"/>
                <a:ea typeface="Arial"/>
                <a:cs typeface="Arial"/>
                <a:sym typeface="Arial"/>
              </a:rPr>
              <a:t>.................................................................................................8</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7" action="ppaction://hlinksldjump">
                  <a:extLst>
                    <a:ext uri="{A12FA001-AC4F-418D-AE19-62706E023703}">
                      <ahyp:hlinkClr xmlns:ahyp="http://schemas.microsoft.com/office/drawing/2018/hyperlinkcolor" val="tx"/>
                    </a:ext>
                  </a:extLst>
                </a:hlinkClick>
              </a:rPr>
              <a:t>Unveiling Our Approach.</a:t>
            </a:r>
            <a:r>
              <a:rPr lang="en" sz="900" b="0" i="0" u="none" strike="noStrike" cap="none">
                <a:solidFill>
                  <a:schemeClr val="lt1"/>
                </a:solidFill>
                <a:latin typeface="Arial"/>
                <a:ea typeface="Arial"/>
                <a:cs typeface="Arial"/>
                <a:sym typeface="Arial"/>
              </a:rPr>
              <a:t>..........................................................................................9</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8" action="ppaction://hlinksldjump">
                  <a:extLst>
                    <a:ext uri="{A12FA001-AC4F-418D-AE19-62706E023703}">
                      <ahyp:hlinkClr xmlns:ahyp="http://schemas.microsoft.com/office/drawing/2018/hyperlinkcolor" val="tx"/>
                    </a:ext>
                  </a:extLst>
                </a:hlinkClick>
              </a:rPr>
              <a:t>Design</a:t>
            </a:r>
            <a:r>
              <a:rPr lang="en" sz="900" b="0" i="0" u="none" strike="noStrike" cap="none">
                <a:solidFill>
                  <a:schemeClr val="lt1"/>
                </a:solidFill>
                <a:latin typeface="Arial"/>
                <a:ea typeface="Arial"/>
                <a:cs typeface="Arial"/>
                <a:sym typeface="Arial"/>
              </a:rPr>
              <a:t>.....................................................................................................................10</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9" action="ppaction://hlinksldjump">
                  <a:extLst>
                    <a:ext uri="{A12FA001-AC4F-418D-AE19-62706E023703}">
                      <ahyp:hlinkClr xmlns:ahyp="http://schemas.microsoft.com/office/drawing/2018/hyperlinkcolor" val="tx"/>
                    </a:ext>
                  </a:extLst>
                </a:hlinkClick>
              </a:rPr>
              <a:t>Implementation.</a:t>
            </a:r>
            <a:r>
              <a:rPr lang="en" sz="900" b="0" i="0" u="none" strike="noStrike" cap="none">
                <a:solidFill>
                  <a:schemeClr val="lt1"/>
                </a:solidFill>
                <a:latin typeface="Arial"/>
                <a:ea typeface="Arial"/>
                <a:cs typeface="Arial"/>
                <a:sym typeface="Arial"/>
              </a:rPr>
              <a:t>....................................................................................................11-13</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0" action="ppaction://hlinksldjump">
                  <a:extLst>
                    <a:ext uri="{A12FA001-AC4F-418D-AE19-62706E023703}">
                      <ahyp:hlinkClr xmlns:ahyp="http://schemas.microsoft.com/office/drawing/2018/hyperlinkcolor" val="tx"/>
                    </a:ext>
                  </a:extLst>
                </a:hlinkClick>
              </a:rPr>
              <a:t>Source Code</a:t>
            </a:r>
            <a:r>
              <a:rPr lang="en" sz="900" b="0" i="0" u="none" strike="noStrike" cap="none">
                <a:solidFill>
                  <a:schemeClr val="lt1"/>
                </a:solidFill>
                <a:latin typeface="Arial"/>
                <a:ea typeface="Arial"/>
                <a:cs typeface="Arial"/>
                <a:sym typeface="Arial"/>
              </a:rPr>
              <a:t>……………………………………………………………………………….14</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1" action="ppaction://hlinksldjump">
                  <a:extLst>
                    <a:ext uri="{A12FA001-AC4F-418D-AE19-62706E023703}">
                      <ahyp:hlinkClr xmlns:ahyp="http://schemas.microsoft.com/office/drawing/2018/hyperlinkcolor" val="tx"/>
                    </a:ext>
                  </a:extLst>
                </a:hlinkClick>
              </a:rPr>
              <a:t>Test.</a:t>
            </a:r>
            <a:r>
              <a:rPr lang="en" sz="900" b="0" i="0" u="none" strike="noStrike" cap="none">
                <a:solidFill>
                  <a:schemeClr val="lt1"/>
                </a:solidFill>
                <a:latin typeface="Arial"/>
                <a:ea typeface="Arial"/>
                <a:cs typeface="Arial"/>
                <a:sym typeface="Arial"/>
              </a:rPr>
              <a:t>.....................................................................................................................15-16</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2" action="ppaction://hlinksldjump">
                  <a:extLst>
                    <a:ext uri="{A12FA001-AC4F-418D-AE19-62706E023703}">
                      <ahyp:hlinkClr xmlns:ahyp="http://schemas.microsoft.com/office/drawing/2018/hyperlinkcolor" val="tx"/>
                    </a:ext>
                  </a:extLst>
                </a:hlinkClick>
              </a:rPr>
              <a:t>Enhancement Ideas</a:t>
            </a:r>
            <a:r>
              <a:rPr lang="en" sz="900" b="0" i="0" u="none" strike="noStrike" cap="none">
                <a:solidFill>
                  <a:schemeClr val="lt1"/>
                </a:solidFill>
                <a:latin typeface="Arial"/>
                <a:ea typeface="Arial"/>
                <a:cs typeface="Arial"/>
                <a:sym typeface="Arial"/>
              </a:rPr>
              <a:t>..................................................................................................17</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3" action="ppaction://hlinksldjump">
                  <a:extLst>
                    <a:ext uri="{A12FA001-AC4F-418D-AE19-62706E023703}">
                      <ahyp:hlinkClr xmlns:ahyp="http://schemas.microsoft.com/office/drawing/2018/hyperlinkcolor" val="tx"/>
                    </a:ext>
                  </a:extLst>
                </a:hlinkClick>
              </a:rPr>
              <a:t>Conclusion.</a:t>
            </a:r>
            <a:r>
              <a:rPr lang="en" sz="900" b="0" i="0" u="none" strike="noStrike" cap="none">
                <a:solidFill>
                  <a:schemeClr val="lt1"/>
                </a:solidFill>
                <a:latin typeface="Arial"/>
                <a:ea typeface="Arial"/>
                <a:cs typeface="Arial"/>
                <a:sym typeface="Arial"/>
              </a:rPr>
              <a:t>...............................................................................................................18</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4" action="ppaction://hlinksldjump">
                  <a:extLst>
                    <a:ext uri="{A12FA001-AC4F-418D-AE19-62706E023703}">
                      <ahyp:hlinkClr xmlns:ahyp="http://schemas.microsoft.com/office/drawing/2018/hyperlinkcolor" val="tx"/>
                    </a:ext>
                  </a:extLst>
                </a:hlinkClick>
              </a:rPr>
              <a:t>Bibliography</a:t>
            </a:r>
            <a:r>
              <a:rPr lang="en" sz="900" b="0" i="0" u="none" strike="noStrike" cap="none">
                <a:solidFill>
                  <a:schemeClr val="lt1"/>
                </a:solidFill>
                <a:latin typeface="Arial"/>
                <a:ea typeface="Arial"/>
                <a:cs typeface="Arial"/>
                <a:sym typeface="Arial"/>
              </a:rPr>
              <a:t>..............................................................................................................19</a:t>
            </a:r>
            <a:endParaRPr sz="7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lt1"/>
                </a:solidFill>
                <a:latin typeface="Arial"/>
                <a:ea typeface="Arial"/>
                <a:cs typeface="Arial"/>
                <a:sym typeface="Arial"/>
                <a:hlinkClick r:id="rId15" action="ppaction://hlinksldjump">
                  <a:extLst>
                    <a:ext uri="{A12FA001-AC4F-418D-AE19-62706E023703}">
                      <ahyp:hlinkClr xmlns:ahyp="http://schemas.microsoft.com/office/drawing/2018/hyperlinkcolor" val="tx"/>
                    </a:ext>
                  </a:extLst>
                </a:hlinkClick>
              </a:rPr>
              <a:t>Appendix(Code).</a:t>
            </a:r>
            <a:r>
              <a:rPr lang="en" sz="900" b="0" i="0" u="none" strike="noStrike" cap="none">
                <a:solidFill>
                  <a:schemeClr val="lt1"/>
                </a:solidFill>
                <a:latin typeface="Arial"/>
                <a:ea typeface="Arial"/>
                <a:cs typeface="Arial"/>
                <a:sym typeface="Arial"/>
              </a:rPr>
              <a:t>.......................................................................................................20</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28"/>
        <p:cNvGrpSpPr/>
        <p:nvPr/>
      </p:nvGrpSpPr>
      <p:grpSpPr>
        <a:xfrm>
          <a:off x="0" y="0"/>
          <a:ext cx="0" cy="0"/>
          <a:chOff x="0" y="0"/>
          <a:chExt cx="0" cy="0"/>
        </a:xfrm>
      </p:grpSpPr>
      <p:grpSp>
        <p:nvGrpSpPr>
          <p:cNvPr id="129" name="Google Shape;129;p28"/>
          <p:cNvGrpSpPr/>
          <p:nvPr/>
        </p:nvGrpSpPr>
        <p:grpSpPr>
          <a:xfrm>
            <a:off x="7442405" y="-82565"/>
            <a:ext cx="2741283" cy="2753570"/>
            <a:chOff x="1813" y="0"/>
            <a:chExt cx="809173" cy="812800"/>
          </a:xfrm>
        </p:grpSpPr>
        <p:sp>
          <p:nvSpPr>
            <p:cNvPr id="130" name="Google Shape;130;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94E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31" name="Google Shape;131;p2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32" name="Google Shape;132;p28"/>
          <p:cNvGrpSpPr/>
          <p:nvPr/>
        </p:nvGrpSpPr>
        <p:grpSpPr>
          <a:xfrm>
            <a:off x="5075171" y="712177"/>
            <a:ext cx="5114036" cy="5384179"/>
            <a:chOff x="1813" y="0"/>
            <a:chExt cx="809173" cy="812800"/>
          </a:xfrm>
        </p:grpSpPr>
        <p:sp>
          <p:nvSpPr>
            <p:cNvPr id="133" name="Google Shape;133;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34" name="Google Shape;134;p2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35" name="Google Shape;135;p28"/>
          <p:cNvSpPr txBox="1"/>
          <p:nvPr/>
        </p:nvSpPr>
        <p:spPr>
          <a:xfrm>
            <a:off x="444819" y="514350"/>
            <a:ext cx="4127181"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500"/>
              <a:buFont typeface="Arial"/>
              <a:buNone/>
            </a:pPr>
            <a:r>
              <a:rPr lang="en" sz="4500" b="0" i="0" u="none" strike="noStrike" cap="none">
                <a:solidFill>
                  <a:srgbClr val="FFFFFF"/>
                </a:solidFill>
                <a:latin typeface="Libre Baskerville"/>
                <a:ea typeface="Libre Baskerville"/>
                <a:cs typeface="Libre Baskerville"/>
                <a:sym typeface="Libre Baskerville"/>
              </a:rPr>
              <a:t>Introduction</a:t>
            </a:r>
            <a:endParaRPr sz="700" b="0" i="0" u="none" strike="noStrike" cap="none">
              <a:solidFill>
                <a:srgbClr val="000000"/>
              </a:solidFill>
              <a:latin typeface="Arial"/>
              <a:ea typeface="Arial"/>
              <a:cs typeface="Arial"/>
              <a:sym typeface="Arial"/>
            </a:endParaRPr>
          </a:p>
        </p:txBody>
      </p:sp>
      <p:cxnSp>
        <p:nvCxnSpPr>
          <p:cNvPr id="136" name="Google Shape;136;p28"/>
          <p:cNvCxnSpPr/>
          <p:nvPr/>
        </p:nvCxnSpPr>
        <p:spPr>
          <a:xfrm>
            <a:off x="0" y="1391289"/>
            <a:ext cx="3334354" cy="0"/>
          </a:xfrm>
          <a:prstGeom prst="straightConnector1">
            <a:avLst/>
          </a:prstGeom>
          <a:noFill/>
          <a:ln w="38100" cap="flat" cmpd="sng">
            <a:solidFill>
              <a:srgbClr val="FFFFFF"/>
            </a:solidFill>
            <a:prstDash val="solid"/>
            <a:round/>
            <a:headEnd type="none" w="sm" len="sm"/>
            <a:tailEnd type="none" w="sm" len="sm"/>
          </a:ln>
        </p:spPr>
      </p:cxnSp>
      <p:sp>
        <p:nvSpPr>
          <p:cNvPr id="137" name="Google Shape;137;p28"/>
          <p:cNvSpPr txBox="1"/>
          <p:nvPr/>
        </p:nvSpPr>
        <p:spPr>
          <a:xfrm>
            <a:off x="212651" y="1711844"/>
            <a:ext cx="4862520" cy="2015937"/>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D1D5DB"/>
                </a:solidFill>
                <a:latin typeface="Arial"/>
                <a:ea typeface="Arial"/>
                <a:cs typeface="Arial"/>
                <a:sym typeface="Arial"/>
              </a:rPr>
              <a:t>"Embarking on an enthralling journey through the realms of the "Maze" problem, we venture into a captivating challenge that has captivated the algorithmic and coding community. Unraveling the motivation behind this pursuit, we delve into its intriguing description, set our objectives, outline the research design, and explore potential solutions.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p:txBody>
      </p:sp>
      <p:pic>
        <p:nvPicPr>
          <p:cNvPr id="138" name="Google Shape;138;p28" descr="Bfs Images – Browse 225 Stock Photos, Vectors, and Video | Adobe Stock"/>
          <p:cNvPicPr preferRelativeResize="0"/>
          <p:nvPr/>
        </p:nvPicPr>
        <p:blipFill rotWithShape="1">
          <a:blip r:embed="rId3">
            <a:alphaModFix/>
          </a:blip>
          <a:srcRect/>
          <a:stretch/>
        </p:blipFill>
        <p:spPr>
          <a:xfrm>
            <a:off x="6021660" y="1695558"/>
            <a:ext cx="3501482" cy="3417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42"/>
        <p:cNvGrpSpPr/>
        <p:nvPr/>
      </p:nvGrpSpPr>
      <p:grpSpPr>
        <a:xfrm>
          <a:off x="0" y="0"/>
          <a:ext cx="0" cy="0"/>
          <a:chOff x="0" y="0"/>
          <a:chExt cx="0" cy="0"/>
        </a:xfrm>
      </p:grpSpPr>
      <p:sp>
        <p:nvSpPr>
          <p:cNvPr id="143" name="Google Shape;143;p29"/>
          <p:cNvSpPr txBox="1"/>
          <p:nvPr/>
        </p:nvSpPr>
        <p:spPr>
          <a:xfrm>
            <a:off x="414670" y="520995"/>
            <a:ext cx="8298712" cy="3493264"/>
          </a:xfrm>
          <a:prstGeom prst="rect">
            <a:avLst/>
          </a:prstGeom>
          <a:noFill/>
          <a:ln>
            <a:noFill/>
          </a:ln>
        </p:spPr>
        <p:txBody>
          <a:bodyPr spcFirstLastPara="1" wrap="square" lIns="45725" tIns="22850" rIns="45725" bIns="2285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EF8600"/>
                </a:solidFill>
                <a:latin typeface="Arial"/>
                <a:ea typeface="Arial"/>
                <a:cs typeface="Arial"/>
                <a:sym typeface="Arial"/>
              </a:rPr>
              <a:t>The Motivation: </a:t>
            </a:r>
            <a:r>
              <a:rPr lang="en" sz="1600" b="0" i="0" u="none" strike="noStrike" cap="none">
                <a:solidFill>
                  <a:srgbClr val="D1D5DB"/>
                </a:solidFill>
                <a:latin typeface="Arial"/>
                <a:ea typeface="Arial"/>
                <a:cs typeface="Arial"/>
                <a:sym typeface="Arial"/>
              </a:rPr>
              <a:t>The allure of the "Maze" problem stems from its practical applications and intellectual allure. Mazes find their way into various real-life scenarios, be it guiding robots through unknown terrains, crafting immersive game levels, or devising efficient pathfinding algorithms. Unraveling an effective maze-solving algorithm holds immense significance across industries, potentially revolutionizing autonomous systems and artificial intelligence.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EF8600"/>
                </a:solidFill>
                <a:latin typeface="Arial"/>
                <a:ea typeface="Arial"/>
                <a:cs typeface="Arial"/>
                <a:sym typeface="Arial"/>
              </a:rPr>
              <a:t>Problems description: </a:t>
            </a:r>
            <a:r>
              <a:rPr lang="en" sz="1600" b="0" i="0" u="none" strike="noStrike" cap="none">
                <a:solidFill>
                  <a:srgbClr val="D1D5DB"/>
                </a:solidFill>
                <a:latin typeface="Arial"/>
                <a:ea typeface="Arial"/>
                <a:cs typeface="Arial"/>
                <a:sym typeface="Arial"/>
              </a:rPr>
              <a:t>Our canvas is a 2D grid, a mysterious maze, where walls and open pathways are laid out. The ultimate goal is to determine if a ball, starting from a specific point, can reach a designated destination point while strictly following cardinal movement rules. The ball rolls relentlessly in one direction until it collides with an obstacle, adding a layer of complexity to the puzzle.</a:t>
            </a:r>
            <a:endParaRPr sz="700" b="0" i="0" u="none" strike="noStrike" cap="none">
              <a:solidFill>
                <a:srgbClr val="000000"/>
              </a:solidFill>
              <a:latin typeface="Arial"/>
              <a:ea typeface="Arial"/>
              <a:cs typeface="Arial"/>
              <a:sym typeface="Arial"/>
            </a:endParaRPr>
          </a:p>
        </p:txBody>
      </p:sp>
      <p:sp>
        <p:nvSpPr>
          <p:cNvPr id="144" name="Google Shape;144;p29"/>
          <p:cNvSpPr txBox="1"/>
          <p:nvPr/>
        </p:nvSpPr>
        <p:spPr>
          <a:xfrm>
            <a:off x="154172" y="2976212"/>
            <a:ext cx="8835656" cy="78483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EF8600"/>
                </a:solidFill>
                <a:latin typeface="Arial"/>
                <a:ea typeface="Arial"/>
                <a:cs typeface="Arial"/>
                <a:sym typeface="Arial"/>
              </a:rPr>
              <a:t>  </a:t>
            </a:r>
            <a:endParaRPr sz="1600" b="0" i="0" u="none" strike="noStrike" cap="none">
              <a:solidFill>
                <a:srgbClr val="D1D5DB"/>
              </a:solidFill>
              <a:latin typeface="Arial"/>
              <a:ea typeface="Arial"/>
              <a:cs typeface="Arial"/>
              <a:sym typeface="Arial"/>
            </a:endParaRPr>
          </a:p>
        </p:txBody>
      </p:sp>
      <p:sp>
        <p:nvSpPr>
          <p:cNvPr id="145" name="Google Shape;145;p29"/>
          <p:cNvSpPr/>
          <p:nvPr/>
        </p:nvSpPr>
        <p:spPr>
          <a:xfrm>
            <a:off x="-298787" y="4221105"/>
            <a:ext cx="1086183" cy="922395"/>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49"/>
        <p:cNvGrpSpPr/>
        <p:nvPr/>
      </p:nvGrpSpPr>
      <p:grpSpPr>
        <a:xfrm>
          <a:off x="0" y="0"/>
          <a:ext cx="0" cy="0"/>
          <a:chOff x="0" y="0"/>
          <a:chExt cx="0" cy="0"/>
        </a:xfrm>
      </p:grpSpPr>
      <p:sp>
        <p:nvSpPr>
          <p:cNvPr id="150" name="Google Shape;150;p30"/>
          <p:cNvSpPr/>
          <p:nvPr/>
        </p:nvSpPr>
        <p:spPr>
          <a:xfrm>
            <a:off x="-298787" y="4221105"/>
            <a:ext cx="1086183" cy="922395"/>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151" name="Google Shape;151;p30"/>
          <p:cNvSpPr txBox="1"/>
          <p:nvPr/>
        </p:nvSpPr>
        <p:spPr>
          <a:xfrm>
            <a:off x="585378" y="2943833"/>
            <a:ext cx="8345971" cy="2262138"/>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600" b="0" i="0" u="none" strike="noStrike" cap="none">
                <a:solidFill>
                  <a:srgbClr val="EF8600"/>
                </a:solidFill>
                <a:latin typeface="Arial"/>
                <a:ea typeface="Arial"/>
                <a:cs typeface="Arial"/>
                <a:sym typeface="Arial"/>
              </a:rPr>
              <a:t>Research Design and Hypothesis: </a:t>
            </a:r>
            <a:r>
              <a:rPr lang="en" sz="1600" b="0" i="0" u="none" strike="noStrike" cap="none">
                <a:solidFill>
                  <a:srgbClr val="DDDDDD"/>
                </a:solidFill>
                <a:latin typeface="Arial"/>
                <a:ea typeface="Arial"/>
                <a:cs typeface="Arial"/>
                <a:sym typeface="Arial"/>
              </a:rPr>
              <a:t>Our expedition combines the principles of graph theory with the effectiveness of the breadth-first search (BFS) algorithm. Through a clever utilization of BFS to explore the maze's paths in a graph-based manner, we hypothesize that the incorporation of breadth-first strategies will lead to the discovery of a viable solution within a manageable time complexity.</a:t>
            </a:r>
            <a:endParaRPr/>
          </a:p>
          <a:p>
            <a:pPr marL="0" marR="0" lvl="0" indent="0" algn="l" rtl="0">
              <a:lnSpc>
                <a:spcPct val="100000"/>
              </a:lnSpc>
              <a:spcBef>
                <a:spcPts val="0"/>
              </a:spcBef>
              <a:spcAft>
                <a:spcPts val="0"/>
              </a:spcAft>
              <a:buNone/>
            </a:pPr>
            <a:br>
              <a:rPr lang="en" sz="1600" b="0" i="0" u="none" strike="noStrike" cap="none">
                <a:solidFill>
                  <a:srgbClr val="EF8600"/>
                </a:solidFill>
                <a:latin typeface="Arial"/>
                <a:ea typeface="Arial"/>
                <a:cs typeface="Arial"/>
                <a:sym typeface="Arial"/>
              </a:rPr>
            </a:br>
            <a:endParaRPr sz="1600" b="0" i="0" u="none" strike="noStrike" cap="none">
              <a:solidFill>
                <a:srgbClr val="EF8600"/>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rgbClr val="D1D5DB"/>
                </a:solidFill>
                <a:latin typeface="Arial"/>
                <a:ea typeface="Arial"/>
                <a:cs typeface="Arial"/>
                <a:sym typeface="Arial"/>
              </a:rPr>
              <a: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p:txBody>
      </p:sp>
      <p:sp>
        <p:nvSpPr>
          <p:cNvPr id="152" name="Google Shape;152;p30"/>
          <p:cNvSpPr txBox="1"/>
          <p:nvPr/>
        </p:nvSpPr>
        <p:spPr>
          <a:xfrm>
            <a:off x="585378" y="701749"/>
            <a:ext cx="8239646" cy="1769715"/>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EF8600"/>
                </a:solidFill>
                <a:latin typeface="Arial"/>
                <a:ea typeface="Arial"/>
                <a:cs typeface="Arial"/>
                <a:sym typeface="Arial"/>
              </a:rPr>
              <a:t>Objectives of the Work: </a:t>
            </a:r>
            <a:r>
              <a:rPr lang="en" sz="1600" b="0" i="0" u="none" strike="noStrike" cap="none">
                <a:solidFill>
                  <a:srgbClr val="D1D5DB"/>
                </a:solidFill>
                <a:latin typeface="Arial"/>
                <a:ea typeface="Arial"/>
                <a:cs typeface="Arial"/>
                <a:sym typeface="Arial"/>
              </a:rPr>
              <a:t>This expedition encompasses several crucial objectives: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AutoNum type="arabicPeriod"/>
            </a:pPr>
            <a:r>
              <a:rPr lang="en" sz="1600" b="0" i="0" u="none" strike="noStrike" cap="none">
                <a:solidFill>
                  <a:srgbClr val="D1D5DB"/>
                </a:solidFill>
                <a:latin typeface="Arial"/>
                <a:ea typeface="Arial"/>
                <a:cs typeface="Arial"/>
                <a:sym typeface="Arial"/>
              </a:rPr>
              <a:t>To thoroughly comprehend the intricacies and constraints underlying the "Maze" problem.</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AutoNum type="arabicPeriod"/>
            </a:pPr>
            <a:r>
              <a:rPr lang="en" sz="1600" b="0" i="0" u="none" strike="noStrike" cap="none">
                <a:solidFill>
                  <a:srgbClr val="D1D5DB"/>
                </a:solidFill>
                <a:latin typeface="Arial"/>
                <a:ea typeface="Arial"/>
                <a:cs typeface="Arial"/>
                <a:sym typeface="Arial"/>
              </a:rPr>
              <a:t>To craft an algorithm or approach that can navigate the maze's labyrinth and ascertain the possibility of reaching the </a:t>
            </a:r>
            <a:r>
              <a:rPr lang="en" sz="1600" b="0" i="0" u="none" strike="noStrike" cap="none">
                <a:solidFill>
                  <a:schemeClr val="lt2"/>
                </a:solidFill>
                <a:latin typeface="Arial"/>
                <a:ea typeface="Arial"/>
                <a:cs typeface="Arial"/>
                <a:sym typeface="Arial"/>
              </a:rPr>
              <a:t>destination</a:t>
            </a:r>
            <a:r>
              <a:rPr lang="en" sz="1600" b="0" i="0" u="none" strike="noStrike" cap="none">
                <a:solidFill>
                  <a:srgbClr val="D1D5DB"/>
                </a:solidFill>
                <a:latin typeface="Arial"/>
                <a:ea typeface="Arial"/>
                <a:cs typeface="Arial"/>
                <a:sym typeface="Arial"/>
              </a:rPr>
              <a:t> from the starting point.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AutoNum type="arabicPeriod"/>
            </a:pPr>
            <a:r>
              <a:rPr lang="en" sz="1600" b="0" i="0" u="none" strike="noStrike" cap="none">
                <a:solidFill>
                  <a:srgbClr val="D1D5DB"/>
                </a:solidFill>
                <a:latin typeface="Arial"/>
                <a:ea typeface="Arial"/>
                <a:cs typeface="Arial"/>
                <a:sym typeface="Arial"/>
              </a:rPr>
              <a:t>To meticulously analyze the efficiency and accuracy of our devised solution, ensuring its reliability in diverse scenarios.</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56"/>
        <p:cNvGrpSpPr/>
        <p:nvPr/>
      </p:nvGrpSpPr>
      <p:grpSpPr>
        <a:xfrm>
          <a:off x="0" y="0"/>
          <a:ext cx="0" cy="0"/>
          <a:chOff x="0" y="0"/>
          <a:chExt cx="0" cy="0"/>
        </a:xfrm>
      </p:grpSpPr>
      <p:sp>
        <p:nvSpPr>
          <p:cNvPr id="157" name="Google Shape;157;p31"/>
          <p:cNvSpPr txBox="1"/>
          <p:nvPr/>
        </p:nvSpPr>
        <p:spPr>
          <a:xfrm>
            <a:off x="388087" y="2697612"/>
            <a:ext cx="8367824" cy="2015916"/>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600" b="0" i="0" u="none" strike="noStrike" cap="none">
                <a:solidFill>
                  <a:srgbClr val="EF8600"/>
                </a:solidFill>
                <a:latin typeface="Arial"/>
                <a:ea typeface="Arial"/>
                <a:cs typeface="Arial"/>
                <a:sym typeface="Arial"/>
              </a:rPr>
              <a:t>Surveying the Past: </a:t>
            </a:r>
            <a:r>
              <a:rPr lang="en" sz="1600" b="0" i="0" u="none" strike="noStrike" cap="none">
                <a:solidFill>
                  <a:srgbClr val="DDDDDD"/>
                </a:solidFill>
                <a:latin typeface="Arial"/>
                <a:ea typeface="Arial"/>
                <a:cs typeface="Arial"/>
                <a:sym typeface="Arial"/>
              </a:rPr>
              <a:t>With an unwavering curiosity, we delve into the historical records of previous works and endeavors aimed at tackling maze-related challenges. We explore a spectrum of techniques, from the classic Dijkstra's algorithm to the innovative A* algorithm, as well as various adaptations of depth-first search (DFS) and breadth-first search (BFS). Through this exploration, we gather valuable insights to enrich and refine our own approach, emphasizing the utilization of BFS for our maze-solving journey.</a:t>
            </a:r>
            <a:endParaRPr sz="700" b="0" i="0" u="none" strike="noStrike" cap="none">
              <a:solidFill>
                <a:srgbClr val="DDDDD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D1D5DB"/>
              </a:solidFill>
              <a:latin typeface="Arial"/>
              <a:ea typeface="Arial"/>
              <a:cs typeface="Arial"/>
              <a:sym typeface="Arial"/>
            </a:endParaRPr>
          </a:p>
        </p:txBody>
      </p:sp>
      <p:sp>
        <p:nvSpPr>
          <p:cNvPr id="158" name="Google Shape;158;p31"/>
          <p:cNvSpPr/>
          <p:nvPr/>
        </p:nvSpPr>
        <p:spPr>
          <a:xfrm>
            <a:off x="-298787" y="4221105"/>
            <a:ext cx="1086183" cy="922395"/>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
        <p:nvSpPr>
          <p:cNvPr id="159" name="Google Shape;159;p31"/>
          <p:cNvSpPr txBox="1"/>
          <p:nvPr/>
        </p:nvSpPr>
        <p:spPr>
          <a:xfrm>
            <a:off x="363579" y="696404"/>
            <a:ext cx="8367824" cy="1277253"/>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600" b="0" i="0" u="none" strike="noStrike" cap="none">
                <a:solidFill>
                  <a:srgbClr val="EF8600"/>
                </a:solidFill>
                <a:latin typeface="Arial"/>
                <a:ea typeface="Arial"/>
                <a:cs typeface="Arial"/>
                <a:sym typeface="Arial"/>
              </a:rPr>
              <a:t>The Encompassing Theory: </a:t>
            </a:r>
            <a:r>
              <a:rPr lang="en" sz="1600" b="0" i="0" u="none" strike="noStrike" cap="none">
                <a:solidFill>
                  <a:srgbClr val="D6D6D6"/>
                </a:solidFill>
                <a:latin typeface="Arial"/>
                <a:ea typeface="Arial"/>
                <a:cs typeface="Arial"/>
                <a:sym typeface="Arial"/>
              </a:rPr>
              <a:t>Our pursuit of a conclusive solution takes inspiration from the vast expanse of graph theory, bolstered by the wisdom of data structures and pathfinding algorithms. Equipped with this knowledge, our aspiration is to craft an efficient algorithm that adeptly navigates the maze's intricate twists and turns using the breadth-first search (BFS) approach..</a:t>
            </a:r>
            <a:endParaRPr sz="700" b="0" i="0" u="none" strike="noStrike" cap="none">
              <a:solidFill>
                <a:srgbClr val="D6D6D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63"/>
        <p:cNvGrpSpPr/>
        <p:nvPr/>
      </p:nvGrpSpPr>
      <p:grpSpPr>
        <a:xfrm>
          <a:off x="0" y="0"/>
          <a:ext cx="0" cy="0"/>
          <a:chOff x="0" y="0"/>
          <a:chExt cx="0" cy="0"/>
        </a:xfrm>
      </p:grpSpPr>
      <p:sp>
        <p:nvSpPr>
          <p:cNvPr id="164" name="Google Shape;164;p32"/>
          <p:cNvSpPr txBox="1"/>
          <p:nvPr/>
        </p:nvSpPr>
        <p:spPr>
          <a:xfrm>
            <a:off x="419986" y="1403497"/>
            <a:ext cx="8304028" cy="1769695"/>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600" b="0" i="0" u="none" strike="noStrike" cap="none">
                <a:solidFill>
                  <a:srgbClr val="EF8600"/>
                </a:solidFill>
                <a:latin typeface="Arial"/>
                <a:ea typeface="Arial"/>
                <a:cs typeface="Arial"/>
                <a:sym typeface="Arial"/>
              </a:rPr>
              <a:t>Unveiling Our Approach: </a:t>
            </a:r>
            <a:r>
              <a:rPr lang="en" sz="1600" b="0" i="0" u="none" strike="noStrike" cap="none">
                <a:solidFill>
                  <a:srgbClr val="DDDDDD"/>
                </a:solidFill>
                <a:latin typeface="Arial"/>
                <a:ea typeface="Arial"/>
                <a:cs typeface="Arial"/>
                <a:sym typeface="Arial"/>
              </a:rPr>
              <a:t>Our journey leads us to an innovative algorithmic solution for the "Maze" problem, centered around the breadth-first search (BFS) technique. Drawing inspiration from graph theory and the nimbleness of backtracking, our approach emulates the exploration of a ball, diligently searching for viable paths from the maze's starting point to the destination. As we set forth on this expedition, our determination propels us to navigate the complexities of the "Maze" problem, driven by the excitement of discovery and the anticipation of uncovering the path to triumph.</a:t>
            </a:r>
            <a:endParaRPr sz="700" b="0" i="0" u="none" strike="noStrike" cap="none">
              <a:solidFill>
                <a:srgbClr val="DDDDDD"/>
              </a:solidFill>
              <a:latin typeface="Arial"/>
              <a:ea typeface="Arial"/>
              <a:cs typeface="Arial"/>
              <a:sym typeface="Arial"/>
            </a:endParaRPr>
          </a:p>
        </p:txBody>
      </p:sp>
      <p:sp>
        <p:nvSpPr>
          <p:cNvPr id="165" name="Google Shape;165;p32"/>
          <p:cNvSpPr/>
          <p:nvPr/>
        </p:nvSpPr>
        <p:spPr>
          <a:xfrm>
            <a:off x="-298787" y="4221105"/>
            <a:ext cx="1086183" cy="922395"/>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014E97"/>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1806</Words>
  <Application>Microsoft Macintosh PowerPoint</Application>
  <PresentationFormat>On-screen Show (16:9)</PresentationFormat>
  <Paragraphs>129</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Calibri</vt:lpstr>
      <vt:lpstr>Libre Baskerville</vt:lpstr>
      <vt:lpstr>Times</vt:lpstr>
      <vt:lpstr>Arial</vt:lpstr>
      <vt:lpstr>Libre Franklin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19804</cp:lastModifiedBy>
  <cp:revision>1</cp:revision>
  <dcterms:modified xsi:type="dcterms:W3CDTF">2023-08-10T21:25:05Z</dcterms:modified>
</cp:coreProperties>
</file>